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 id="2147483721" r:id="rId6"/>
    <p:sldMasterId id="2147483725" r:id="rId7"/>
    <p:sldMasterId id="2147483759" r:id="rId8"/>
  </p:sldMasterIdLst>
  <p:notesMasterIdLst>
    <p:notesMasterId r:id="rId23"/>
  </p:notesMasterIdLst>
  <p:handoutMasterIdLst>
    <p:handoutMasterId r:id="rId24"/>
  </p:handoutMasterIdLst>
  <p:sldIdLst>
    <p:sldId id="287" r:id="rId9"/>
    <p:sldId id="262" r:id="rId10"/>
    <p:sldId id="295" r:id="rId11"/>
    <p:sldId id="279" r:id="rId12"/>
    <p:sldId id="288" r:id="rId13"/>
    <p:sldId id="289" r:id="rId14"/>
    <p:sldId id="290" r:id="rId15"/>
    <p:sldId id="292" r:id="rId16"/>
    <p:sldId id="291" r:id="rId17"/>
    <p:sldId id="293" r:id="rId18"/>
    <p:sldId id="296" r:id="rId19"/>
    <p:sldId id="294" r:id="rId20"/>
    <p:sldId id="297" r:id="rId21"/>
    <p:sldId id="278" r:id="rId22"/>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6770"/>
    <a:srgbClr val="78BE20"/>
    <a:srgbClr val="C1C6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11" autoAdjust="0"/>
    <p:restoredTop sz="85656" autoAdjust="0"/>
  </p:normalViewPr>
  <p:slideViewPr>
    <p:cSldViewPr snapToGrid="0">
      <p:cViewPr varScale="1">
        <p:scale>
          <a:sx n="82" d="100"/>
          <a:sy n="82" d="100"/>
        </p:scale>
        <p:origin x="1227" y="45"/>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1"/>
            <a:ext cx="3043343" cy="467072"/>
          </a:xfrm>
          <a:prstGeom prst="rect">
            <a:avLst/>
          </a:prstGeom>
        </p:spPr>
        <p:txBody>
          <a:bodyPr vert="horz" lIns="93324" tIns="46662" rIns="93324" bIns="46662" rtlCol="0"/>
          <a:lstStyle>
            <a:lvl1pPr algn="r">
              <a:defRPr sz="1200"/>
            </a:lvl1pPr>
          </a:lstStyle>
          <a:p>
            <a:endParaRPr lang="en-US"/>
          </a:p>
        </p:txBody>
      </p:sp>
      <p:sp>
        <p:nvSpPr>
          <p:cNvPr id="4" name="Footer Placeholder 3"/>
          <p:cNvSpPr>
            <a:spLocks noGrp="1"/>
          </p:cNvSpPr>
          <p:nvPr>
            <p:ph type="ftr" sz="quarter" idx="2"/>
          </p:nvPr>
        </p:nvSpPr>
        <p:spPr>
          <a:xfrm>
            <a:off x="0" y="8842029"/>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7071"/>
          </a:xfrm>
          <a:prstGeom prst="rect">
            <a:avLst/>
          </a:prstGeom>
        </p:spPr>
        <p:txBody>
          <a:bodyPr vert="horz" lIns="93324" tIns="46662" rIns="93324" bIns="46662" rtlCol="0" anchor="b"/>
          <a:lstStyle>
            <a:lvl1pPr algn="r">
              <a:defRPr sz="1200"/>
            </a:lvl1pPr>
          </a:lstStyle>
          <a:p>
            <a:fld id="{44376B2A-DEC6-4227-9D5D-6614404DB6E3}" type="slidenum">
              <a:rPr lang="en-US" smtClean="0"/>
              <a:t>‹#›</a:t>
            </a:fld>
            <a:endParaRPr lang="en-US"/>
          </a:p>
        </p:txBody>
      </p:sp>
    </p:spTree>
    <p:extLst>
      <p:ext uri="{BB962C8B-B14F-4D97-AF65-F5344CB8AC3E}">
        <p14:creationId xmlns:p14="http://schemas.microsoft.com/office/powerpoint/2010/main" val="1173499341"/>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1"/>
            <a:ext cx="3043343" cy="467072"/>
          </a:xfrm>
          <a:prstGeom prst="rect">
            <a:avLst/>
          </a:prstGeom>
        </p:spPr>
        <p:txBody>
          <a:bodyPr vert="horz" lIns="93324" tIns="46662" rIns="93324" bIns="46662" rtlCol="0"/>
          <a:lstStyle>
            <a:lvl1pPr algn="r">
              <a:defRPr sz="1200"/>
            </a:lvl1pPr>
          </a:lstStyle>
          <a:p>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3"/>
            <a:ext cx="5618480" cy="3665459"/>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7071"/>
          </a:xfrm>
          <a:prstGeom prst="rect">
            <a:avLst/>
          </a:prstGeom>
        </p:spPr>
        <p:txBody>
          <a:bodyPr vert="horz" lIns="93324" tIns="46662" rIns="93324" bIns="46662" rtlCol="0" anchor="b"/>
          <a:lstStyle>
            <a:lvl1pPr algn="r">
              <a:defRPr sz="1200"/>
            </a:lvl1pPr>
          </a:lstStyle>
          <a:p>
            <a:fld id="{7D7E55D2-8DB7-4CB7-80B0-635653ADF59A}" type="slidenum">
              <a:rPr lang="en-US" smtClean="0"/>
              <a:t>‹#›</a:t>
            </a:fld>
            <a:endParaRPr lang="en-US"/>
          </a:p>
        </p:txBody>
      </p:sp>
    </p:spTree>
    <p:extLst>
      <p:ext uri="{BB962C8B-B14F-4D97-AF65-F5344CB8AC3E}">
        <p14:creationId xmlns:p14="http://schemas.microsoft.com/office/powerpoint/2010/main" val="1018130567"/>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13" name="Text Placeholder 12"/>
          <p:cNvSpPr>
            <a:spLocks noGrp="1"/>
          </p:cNvSpPr>
          <p:nvPr>
            <p:ph type="body" sz="quarter" idx="15" hasCustomPrompt="1"/>
          </p:nvPr>
        </p:nvSpPr>
        <p:spPr>
          <a:xfrm>
            <a:off x="628650" y="316820"/>
            <a:ext cx="8515350" cy="605744"/>
          </a:xfrm>
          <a:prstGeom prst="rect">
            <a:avLst/>
          </a:prstGeom>
        </p:spPr>
        <p:txBody>
          <a:bodyPr/>
          <a:lstStyle>
            <a:lvl1pPr marL="0" indent="0" algn="ctr">
              <a:buNone/>
              <a:defRPr sz="2800" b="1">
                <a:solidFill>
                  <a:srgbClr val="78BE20"/>
                </a:solidFill>
                <a:latin typeface="+mn-lt"/>
                <a:cs typeface="Arial" panose="020B0604020202020204" pitchFamily="34" charset="0"/>
              </a:defRPr>
            </a:lvl1pPr>
          </a:lstStyle>
          <a:p>
            <a:pPr lvl="0"/>
            <a:r>
              <a:rPr lang="en-US" dirty="0"/>
              <a:t>Title of Section</a:t>
            </a:r>
            <a:endParaRPr lang="en-CA" dirty="0"/>
          </a:p>
        </p:txBody>
      </p:sp>
      <p:sp>
        <p:nvSpPr>
          <p:cNvPr id="14" name="Text Placeholder 12"/>
          <p:cNvSpPr>
            <a:spLocks noGrp="1"/>
          </p:cNvSpPr>
          <p:nvPr>
            <p:ph type="body" sz="quarter" idx="16" hasCustomPrompt="1"/>
          </p:nvPr>
        </p:nvSpPr>
        <p:spPr>
          <a:xfrm>
            <a:off x="628650" y="772373"/>
            <a:ext cx="8515350" cy="479696"/>
          </a:xfrm>
          <a:prstGeom prst="rect">
            <a:avLst/>
          </a:prstGeom>
        </p:spPr>
        <p:txBody>
          <a:bodyPr/>
          <a:lstStyle>
            <a:lvl1pPr marL="0" indent="0" algn="ctr">
              <a:buNone/>
              <a:defRPr lang="en-CA" sz="2800" i="1" kern="1200" dirty="0">
                <a:solidFill>
                  <a:schemeClr val="tx1"/>
                </a:solidFill>
                <a:latin typeface="+mn-lt"/>
                <a:ea typeface="+mn-ea"/>
                <a:cs typeface="Arial" panose="020B0604020202020204" pitchFamily="34" charset="0"/>
              </a:defRPr>
            </a:lvl1pPr>
          </a:lstStyle>
          <a:p>
            <a:pPr lvl="0"/>
            <a:r>
              <a:rPr lang="en-US" dirty="0"/>
              <a:t>Subheading Lorem Ipsum</a:t>
            </a:r>
            <a:endParaRPr lang="en-CA" dirty="0"/>
          </a:p>
        </p:txBody>
      </p:sp>
      <p:sp>
        <p:nvSpPr>
          <p:cNvPr id="16" name="Text Placeholder 15"/>
          <p:cNvSpPr>
            <a:spLocks noGrp="1"/>
          </p:cNvSpPr>
          <p:nvPr>
            <p:ph type="body" sz="quarter" idx="17" hasCustomPrompt="1"/>
          </p:nvPr>
        </p:nvSpPr>
        <p:spPr>
          <a:xfrm>
            <a:off x="1020534" y="1789262"/>
            <a:ext cx="7594829" cy="4448252"/>
          </a:xfrm>
          <a:prstGeom prst="rect">
            <a:avLst/>
          </a:prstGeom>
        </p:spPr>
        <p:txBody>
          <a:bodyPr/>
          <a:lstStyle>
            <a:lvl1pPr>
              <a:defRPr sz="2200">
                <a:solidFill>
                  <a:schemeClr val="tx1"/>
                </a:solidFill>
                <a:latin typeface="+mn-lt"/>
                <a:cs typeface="Arial" panose="020B0604020202020204" pitchFamily="34" charset="0"/>
              </a:defRPr>
            </a:lvl1pPr>
            <a:lvl2pPr marL="514350" indent="-171450">
              <a:buSzPct val="50000"/>
              <a:buFont typeface="Courier New" panose="02070309020205020404" pitchFamily="49" charset="0"/>
              <a:buChar char="o"/>
              <a:defRPr sz="2000">
                <a:latin typeface="+mn-lt"/>
              </a:defRPr>
            </a:lvl2pPr>
          </a:lstStyle>
          <a:p>
            <a:pPr lvl="0"/>
            <a:r>
              <a:rPr lang="en-US" dirty="0"/>
              <a:t>Text goes here</a:t>
            </a:r>
          </a:p>
          <a:p>
            <a:pPr lvl="1"/>
            <a:r>
              <a:rPr lang="en-US" dirty="0"/>
              <a:t>Lorem Ipsum</a:t>
            </a:r>
          </a:p>
          <a:p>
            <a:pPr lvl="2"/>
            <a:endParaRPr lang="en-CA" dirty="0"/>
          </a:p>
        </p:txBody>
      </p:sp>
      <p:sp>
        <p:nvSpPr>
          <p:cNvPr id="17" name="TextBox 16"/>
          <p:cNvSpPr txBox="1"/>
          <p:nvPr userDrawn="1"/>
        </p:nvSpPr>
        <p:spPr>
          <a:xfrm>
            <a:off x="628651" y="6388158"/>
            <a:ext cx="7986713" cy="219291"/>
          </a:xfrm>
          <a:prstGeom prst="rect">
            <a:avLst/>
          </a:prstGeom>
          <a:noFill/>
        </p:spPr>
        <p:txBody>
          <a:bodyPr wrap="square" rtlCol="0">
            <a:spAutoFit/>
          </a:bodyPr>
          <a:lstStyle/>
          <a:p>
            <a:r>
              <a:rPr lang="en-CA" sz="825" dirty="0">
                <a:solidFill>
                  <a:srgbClr val="C1C6C8"/>
                </a:solidFill>
                <a:latin typeface="Arial" panose="020B0604020202020204" pitchFamily="34" charset="0"/>
                <a:cs typeface="Arial" panose="020B0604020202020204" pitchFamily="34" charset="0"/>
              </a:rPr>
              <a:t>UBC SAUDER SCHOOL OF BUSINESS | ROBERT H. LEE GRADUATE SCHOOL</a:t>
            </a:r>
          </a:p>
        </p:txBody>
      </p:sp>
      <p:sp>
        <p:nvSpPr>
          <p:cNvPr id="6" name="Text Placeholder 12"/>
          <p:cNvSpPr>
            <a:spLocks noGrp="1"/>
          </p:cNvSpPr>
          <p:nvPr>
            <p:ph type="body" sz="quarter" idx="18" hasCustomPrompt="1"/>
          </p:nvPr>
        </p:nvSpPr>
        <p:spPr>
          <a:xfrm>
            <a:off x="628650" y="-67692"/>
            <a:ext cx="8515350" cy="605744"/>
          </a:xfrm>
          <a:prstGeom prst="rect">
            <a:avLst/>
          </a:prstGeom>
        </p:spPr>
        <p:txBody>
          <a:bodyPr/>
          <a:lstStyle>
            <a:lvl1pPr marL="0" indent="0" algn="r">
              <a:buNone/>
              <a:defRPr sz="2000" b="0" i="1">
                <a:solidFill>
                  <a:srgbClr val="78BE20"/>
                </a:solidFill>
                <a:latin typeface="+mj-lt"/>
                <a:cs typeface="Arial" panose="020B0604020202020204" pitchFamily="34" charset="0"/>
              </a:defRPr>
            </a:lvl1pPr>
          </a:lstStyle>
          <a:p>
            <a:pPr lvl="0"/>
            <a:r>
              <a:rPr lang="en-US" dirty="0"/>
              <a:t>SECTION TITLE</a:t>
            </a:r>
            <a:endParaRPr lang="en-CA" dirty="0"/>
          </a:p>
        </p:txBody>
      </p:sp>
    </p:spTree>
    <p:extLst>
      <p:ext uri="{BB962C8B-B14F-4D97-AF65-F5344CB8AC3E}">
        <p14:creationId xmlns:p14="http://schemas.microsoft.com/office/powerpoint/2010/main" val="4203514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73FC0D-9322-4EB6-B28E-B0F1BD11AA60}" type="datetimeFigureOut">
              <a:rPr lang="en-US" smtClean="0"/>
              <a:t>5/9/2026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387860-41F6-443C-9174-114052E33DEC}" type="slidenum">
              <a:rPr lang="en-US" smtClean="0"/>
              <a:t>‹#›</a:t>
            </a:fld>
            <a:endParaRPr lang="en-US"/>
          </a:p>
        </p:txBody>
      </p:sp>
    </p:spTree>
    <p:extLst>
      <p:ext uri="{BB962C8B-B14F-4D97-AF65-F5344CB8AC3E}">
        <p14:creationId xmlns:p14="http://schemas.microsoft.com/office/powerpoint/2010/main" val="3755198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73FC0D-9322-4EB6-B28E-B0F1BD11AA60}" type="datetimeFigureOut">
              <a:rPr lang="en-US" smtClean="0"/>
              <a:t>5/9/2026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387860-41F6-443C-9174-114052E33DEC}" type="slidenum">
              <a:rPr lang="en-US" smtClean="0"/>
              <a:t>‹#›</a:t>
            </a:fld>
            <a:endParaRPr lang="en-US"/>
          </a:p>
        </p:txBody>
      </p:sp>
    </p:spTree>
    <p:extLst>
      <p:ext uri="{BB962C8B-B14F-4D97-AF65-F5344CB8AC3E}">
        <p14:creationId xmlns:p14="http://schemas.microsoft.com/office/powerpoint/2010/main" val="2415908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73FC0D-9322-4EB6-B28E-B0F1BD11AA60}" type="datetimeFigureOut">
              <a:rPr lang="en-US" smtClean="0"/>
              <a:t>5/9/2026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387860-41F6-443C-9174-114052E33DEC}" type="slidenum">
              <a:rPr lang="en-US" smtClean="0"/>
              <a:t>‹#›</a:t>
            </a:fld>
            <a:endParaRPr lang="en-US"/>
          </a:p>
        </p:txBody>
      </p:sp>
    </p:spTree>
    <p:extLst>
      <p:ext uri="{BB962C8B-B14F-4D97-AF65-F5344CB8AC3E}">
        <p14:creationId xmlns:p14="http://schemas.microsoft.com/office/powerpoint/2010/main" val="2941382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73FC0D-9322-4EB6-B28E-B0F1BD11AA60}" type="datetimeFigureOut">
              <a:rPr lang="en-US" smtClean="0"/>
              <a:t>5/9/2026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387860-41F6-443C-9174-114052E33DEC}" type="slidenum">
              <a:rPr lang="en-US" smtClean="0"/>
              <a:t>‹#›</a:t>
            </a:fld>
            <a:endParaRPr lang="en-US"/>
          </a:p>
        </p:txBody>
      </p:sp>
    </p:spTree>
    <p:extLst>
      <p:ext uri="{BB962C8B-B14F-4D97-AF65-F5344CB8AC3E}">
        <p14:creationId xmlns:p14="http://schemas.microsoft.com/office/powerpoint/2010/main" val="2253075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3FC0D-9322-4EB6-B28E-B0F1BD11AA60}" type="datetimeFigureOut">
              <a:rPr lang="en-US" smtClean="0"/>
              <a:t>5/9/2026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387860-41F6-443C-9174-114052E33DEC}" type="slidenum">
              <a:rPr lang="en-US" smtClean="0"/>
              <a:t>‹#›</a:t>
            </a:fld>
            <a:endParaRPr lang="en-US"/>
          </a:p>
        </p:txBody>
      </p:sp>
    </p:spTree>
    <p:extLst>
      <p:ext uri="{BB962C8B-B14F-4D97-AF65-F5344CB8AC3E}">
        <p14:creationId xmlns:p14="http://schemas.microsoft.com/office/powerpoint/2010/main" val="2789916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3FC0D-9322-4EB6-B28E-B0F1BD11AA60}" type="datetimeFigureOut">
              <a:rPr lang="en-US" smtClean="0"/>
              <a:t>5/9/2026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387860-41F6-443C-9174-114052E33DEC}" type="slidenum">
              <a:rPr lang="en-US" smtClean="0"/>
              <a:t>‹#›</a:t>
            </a:fld>
            <a:endParaRPr lang="en-US"/>
          </a:p>
        </p:txBody>
      </p:sp>
    </p:spTree>
    <p:extLst>
      <p:ext uri="{BB962C8B-B14F-4D97-AF65-F5344CB8AC3E}">
        <p14:creationId xmlns:p14="http://schemas.microsoft.com/office/powerpoint/2010/main" val="1538023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a:t>Click to edit Master title style</a:t>
            </a:r>
          </a:p>
        </p:txBody>
      </p:sp>
      <p:sp>
        <p:nvSpPr>
          <p:cNvPr id="3" name="Text Placeholder 2"/>
          <p:cNvSpPr>
            <a:spLocks noGrp="1"/>
          </p:cNvSpPr>
          <p:nvPr>
            <p:ph type="body" sz="half" idx="1"/>
          </p:nvPr>
        </p:nvSpPr>
        <p:spPr>
          <a:xfrm>
            <a:off x="838200" y="2362200"/>
            <a:ext cx="3770313" cy="372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0913" y="2362200"/>
            <a:ext cx="3770312" cy="372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fld id="{A8B761AB-F85C-4AC8-96C6-385365EBC88D}" type="datetime1">
              <a:rPr lang="en-US" smtClean="0">
                <a:solidFill>
                  <a:srgbClr val="000000"/>
                </a:solidFill>
              </a:rPr>
              <a:pPr>
                <a:defRPr/>
              </a:pPr>
              <a:t>5/9/2026</a:t>
            </a:fld>
            <a:endParaRPr 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375DD4E5-3152-4D78-A9D3-68A1D785036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78118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ext Placeholder 1"/>
          <p:cNvSpPr txBox="1">
            <a:spLocks/>
          </p:cNvSpPr>
          <p:nvPr userDrawn="1"/>
        </p:nvSpPr>
        <p:spPr>
          <a:xfrm>
            <a:off x="927938" y="4204432"/>
            <a:ext cx="3529013" cy="571500"/>
          </a:xfrm>
          <a:prstGeom prst="rect">
            <a:avLst/>
          </a:prstGeom>
        </p:spPr>
        <p:txBody>
          <a:bodyPr>
            <a:normAutofit lnSpcReduction="10000"/>
          </a:bodyPr>
          <a:lstStyle>
            <a:lvl1pPr marL="0" indent="0" algn="l" defTabSz="685800" rtl="0" eaLnBrk="1" latinLnBrk="0" hangingPunct="1">
              <a:lnSpc>
                <a:spcPct val="90000"/>
              </a:lnSpc>
              <a:spcBef>
                <a:spcPts val="750"/>
              </a:spcBef>
              <a:buFont typeface="Arial" panose="020B0604020202020204" pitchFamily="34" charset="0"/>
              <a:buNone/>
              <a:defRPr sz="3600" b="1" kern="1200">
                <a:solidFill>
                  <a:srgbClr val="78BE20"/>
                </a:solidFill>
                <a:latin typeface="Arial Black" panose="020B0A040201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CA" dirty="0"/>
          </a:p>
        </p:txBody>
      </p:sp>
      <p:sp>
        <p:nvSpPr>
          <p:cNvPr id="8" name="TextBox 7"/>
          <p:cNvSpPr txBox="1"/>
          <p:nvPr userDrawn="1"/>
        </p:nvSpPr>
        <p:spPr>
          <a:xfrm>
            <a:off x="774000" y="3672000"/>
            <a:ext cx="3528000" cy="646331"/>
          </a:xfrm>
          <a:prstGeom prst="rect">
            <a:avLst/>
          </a:prstGeom>
          <a:noFill/>
        </p:spPr>
        <p:txBody>
          <a:bodyPr wrap="square" rtlCol="0">
            <a:spAutoFit/>
          </a:bodyPr>
          <a:lstStyle/>
          <a:p>
            <a:r>
              <a:rPr lang="en-US" sz="3600" dirty="0">
                <a:solidFill>
                  <a:srgbClr val="78BE20"/>
                </a:solidFill>
                <a:latin typeface="Arial Black" panose="020B0A04020102020204" pitchFamily="34" charset="0"/>
              </a:rPr>
              <a:t>SAMPLE</a:t>
            </a:r>
            <a:endParaRPr lang="en-CA" sz="3600" dirty="0">
              <a:solidFill>
                <a:srgbClr val="78BE20"/>
              </a:solidFill>
              <a:latin typeface="Arial Black" panose="020B0A04020102020204" pitchFamily="34" charset="0"/>
            </a:endParaRPr>
          </a:p>
        </p:txBody>
      </p:sp>
      <p:sp>
        <p:nvSpPr>
          <p:cNvPr id="9" name="TextBox 8"/>
          <p:cNvSpPr txBox="1"/>
          <p:nvPr userDrawn="1"/>
        </p:nvSpPr>
        <p:spPr>
          <a:xfrm>
            <a:off x="784800" y="4129200"/>
            <a:ext cx="4608000" cy="646331"/>
          </a:xfrm>
          <a:prstGeom prst="rect">
            <a:avLst/>
          </a:prstGeom>
          <a:noFill/>
        </p:spPr>
        <p:txBody>
          <a:bodyPr wrap="square" rtlCol="0">
            <a:spAutoFit/>
          </a:bodyPr>
          <a:lstStyle/>
          <a:p>
            <a:r>
              <a:rPr lang="en-US" sz="3600" dirty="0">
                <a:solidFill>
                  <a:schemeClr val="bg2">
                    <a:lumMod val="90000"/>
                  </a:schemeClr>
                </a:solidFill>
                <a:latin typeface="Arial Black" panose="020B0A04020102020204" pitchFamily="34" charset="0"/>
              </a:rPr>
              <a:t>HEADLINE</a:t>
            </a:r>
            <a:endParaRPr lang="en-CA" sz="3600" dirty="0">
              <a:solidFill>
                <a:schemeClr val="bg2">
                  <a:lumMod val="90000"/>
                </a:schemeClr>
              </a:solidFill>
              <a:latin typeface="Arial Black" panose="020B0A04020102020204" pitchFamily="34" charset="0"/>
            </a:endParaRPr>
          </a:p>
        </p:txBody>
      </p:sp>
      <p:sp>
        <p:nvSpPr>
          <p:cNvPr id="10" name="TextBox 9"/>
          <p:cNvSpPr txBox="1"/>
          <p:nvPr userDrawn="1"/>
        </p:nvSpPr>
        <p:spPr>
          <a:xfrm>
            <a:off x="784800" y="4701600"/>
            <a:ext cx="5216400" cy="646331"/>
          </a:xfrm>
          <a:prstGeom prst="rect">
            <a:avLst/>
          </a:prstGeom>
          <a:noFill/>
        </p:spPr>
        <p:txBody>
          <a:bodyPr wrap="square" rtlCol="0">
            <a:spAutoFit/>
          </a:bodyPr>
          <a:lstStyle/>
          <a:p>
            <a:r>
              <a:rPr lang="en-US" dirty="0">
                <a:solidFill>
                  <a:schemeClr val="bg2">
                    <a:lumMod val="90000"/>
                  </a:schemeClr>
                </a:solidFill>
                <a:latin typeface="Arial" panose="020B0604020202020204" pitchFamily="34" charset="0"/>
                <a:cs typeface="Arial" panose="020B0604020202020204" pitchFamily="34" charset="0"/>
              </a:rPr>
              <a:t>Sample subhead</a:t>
            </a:r>
          </a:p>
          <a:p>
            <a:endParaRPr lang="en-CA" dirty="0">
              <a:solidFill>
                <a:schemeClr val="bg2">
                  <a:lumMod val="9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95533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13" name="Text Placeholder 12"/>
          <p:cNvSpPr>
            <a:spLocks noGrp="1"/>
          </p:cNvSpPr>
          <p:nvPr>
            <p:ph type="body" sz="quarter" idx="15" hasCustomPrompt="1"/>
          </p:nvPr>
        </p:nvSpPr>
        <p:spPr>
          <a:xfrm>
            <a:off x="628650" y="316820"/>
            <a:ext cx="8515350" cy="605744"/>
          </a:xfrm>
          <a:prstGeom prst="rect">
            <a:avLst/>
          </a:prstGeom>
        </p:spPr>
        <p:txBody>
          <a:bodyPr/>
          <a:lstStyle>
            <a:lvl1pPr marL="0" indent="0" algn="ctr">
              <a:buNone/>
              <a:defRPr sz="2800" b="1">
                <a:solidFill>
                  <a:srgbClr val="78BE20"/>
                </a:solidFill>
                <a:latin typeface="+mn-lt"/>
                <a:cs typeface="Arial" panose="020B0604020202020204" pitchFamily="34" charset="0"/>
              </a:defRPr>
            </a:lvl1pPr>
          </a:lstStyle>
          <a:p>
            <a:pPr lvl="0"/>
            <a:r>
              <a:rPr lang="en-US" dirty="0"/>
              <a:t>Title of Section</a:t>
            </a:r>
            <a:endParaRPr lang="en-CA" dirty="0"/>
          </a:p>
        </p:txBody>
      </p:sp>
      <p:sp>
        <p:nvSpPr>
          <p:cNvPr id="14" name="Text Placeholder 12"/>
          <p:cNvSpPr>
            <a:spLocks noGrp="1"/>
          </p:cNvSpPr>
          <p:nvPr>
            <p:ph type="body" sz="quarter" idx="16" hasCustomPrompt="1"/>
          </p:nvPr>
        </p:nvSpPr>
        <p:spPr>
          <a:xfrm>
            <a:off x="628650" y="772373"/>
            <a:ext cx="8515350" cy="479696"/>
          </a:xfrm>
          <a:prstGeom prst="rect">
            <a:avLst/>
          </a:prstGeom>
        </p:spPr>
        <p:txBody>
          <a:bodyPr/>
          <a:lstStyle>
            <a:lvl1pPr marL="0" indent="0" algn="ctr">
              <a:buNone/>
              <a:defRPr lang="en-CA" sz="2800" i="1" kern="1200" dirty="0">
                <a:solidFill>
                  <a:schemeClr val="tx1"/>
                </a:solidFill>
                <a:latin typeface="+mn-lt"/>
                <a:ea typeface="+mn-ea"/>
                <a:cs typeface="Arial" panose="020B0604020202020204" pitchFamily="34" charset="0"/>
              </a:defRPr>
            </a:lvl1pPr>
          </a:lstStyle>
          <a:p>
            <a:pPr lvl="0"/>
            <a:r>
              <a:rPr lang="en-US" dirty="0"/>
              <a:t>Subheading Lorem Ipsum</a:t>
            </a:r>
            <a:endParaRPr lang="en-CA" dirty="0"/>
          </a:p>
        </p:txBody>
      </p:sp>
      <p:sp>
        <p:nvSpPr>
          <p:cNvPr id="16" name="Text Placeholder 15"/>
          <p:cNvSpPr>
            <a:spLocks noGrp="1"/>
          </p:cNvSpPr>
          <p:nvPr>
            <p:ph type="body" sz="quarter" idx="17" hasCustomPrompt="1"/>
          </p:nvPr>
        </p:nvSpPr>
        <p:spPr>
          <a:xfrm>
            <a:off x="1020534" y="1789262"/>
            <a:ext cx="7594829" cy="4448252"/>
          </a:xfrm>
          <a:prstGeom prst="rect">
            <a:avLst/>
          </a:prstGeom>
        </p:spPr>
        <p:txBody>
          <a:bodyPr/>
          <a:lstStyle>
            <a:lvl1pPr>
              <a:defRPr sz="2200">
                <a:solidFill>
                  <a:schemeClr val="tx1"/>
                </a:solidFill>
                <a:latin typeface="+mn-lt"/>
                <a:cs typeface="Arial" panose="020B0604020202020204" pitchFamily="34" charset="0"/>
              </a:defRPr>
            </a:lvl1pPr>
            <a:lvl2pPr marL="514350" indent="-171450">
              <a:buSzPct val="50000"/>
              <a:buFont typeface="Courier New" panose="02070309020205020404" pitchFamily="49" charset="0"/>
              <a:buChar char="o"/>
              <a:defRPr sz="2000">
                <a:latin typeface="+mn-lt"/>
              </a:defRPr>
            </a:lvl2pPr>
          </a:lstStyle>
          <a:p>
            <a:pPr lvl="0"/>
            <a:r>
              <a:rPr lang="en-US" dirty="0"/>
              <a:t>Text goes here</a:t>
            </a:r>
          </a:p>
          <a:p>
            <a:pPr lvl="1"/>
            <a:r>
              <a:rPr lang="en-US" dirty="0"/>
              <a:t>Lorem Ipsum</a:t>
            </a:r>
          </a:p>
          <a:p>
            <a:pPr lvl="2"/>
            <a:endParaRPr lang="en-CA" dirty="0"/>
          </a:p>
        </p:txBody>
      </p:sp>
      <p:sp>
        <p:nvSpPr>
          <p:cNvPr id="17" name="TextBox 16"/>
          <p:cNvSpPr txBox="1"/>
          <p:nvPr userDrawn="1"/>
        </p:nvSpPr>
        <p:spPr>
          <a:xfrm>
            <a:off x="628651" y="6388158"/>
            <a:ext cx="7986713" cy="219291"/>
          </a:xfrm>
          <a:prstGeom prst="rect">
            <a:avLst/>
          </a:prstGeom>
          <a:noFill/>
        </p:spPr>
        <p:txBody>
          <a:bodyPr wrap="square" rtlCol="0">
            <a:spAutoFit/>
          </a:bodyPr>
          <a:lstStyle/>
          <a:p>
            <a:r>
              <a:rPr lang="en-CA" sz="825" dirty="0">
                <a:solidFill>
                  <a:srgbClr val="C1C6C8"/>
                </a:solidFill>
                <a:latin typeface="Arial" panose="020B0604020202020204" pitchFamily="34" charset="0"/>
                <a:cs typeface="Arial" panose="020B0604020202020204" pitchFamily="34" charset="0"/>
              </a:rPr>
              <a:t>UBC SAUDER SCHOOL OF BUSINESS | ROBERT H. LEE GRADUATE SCHOOL</a:t>
            </a:r>
          </a:p>
        </p:txBody>
      </p:sp>
    </p:spTree>
    <p:extLst>
      <p:ext uri="{BB962C8B-B14F-4D97-AF65-F5344CB8AC3E}">
        <p14:creationId xmlns:p14="http://schemas.microsoft.com/office/powerpoint/2010/main" val="14164105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footer">
    <p:spTree>
      <p:nvGrpSpPr>
        <p:cNvPr id="1" name=""/>
        <p:cNvGrpSpPr/>
        <p:nvPr/>
      </p:nvGrpSpPr>
      <p:grpSpPr>
        <a:xfrm>
          <a:off x="0" y="0"/>
          <a:ext cx="0" cy="0"/>
          <a:chOff x="0" y="0"/>
          <a:chExt cx="0" cy="0"/>
        </a:xfrm>
      </p:grpSpPr>
      <p:sp>
        <p:nvSpPr>
          <p:cNvPr id="8" name="Triangle 8">
            <a:extLst>
              <a:ext uri="{FF2B5EF4-FFF2-40B4-BE49-F238E27FC236}">
                <a16:creationId xmlns:a16="http://schemas.microsoft.com/office/drawing/2014/main" id="{333A19D2-318A-4044-B084-6FFAAABBE75E}"/>
              </a:ext>
            </a:extLst>
          </p:cNvPr>
          <p:cNvSpPr/>
          <p:nvPr userDrawn="1"/>
        </p:nvSpPr>
        <p:spPr>
          <a:xfrm>
            <a:off x="0" y="6544778"/>
            <a:ext cx="2820390" cy="313223"/>
          </a:xfrm>
          <a:custGeom>
            <a:avLst/>
            <a:gdLst>
              <a:gd name="connsiteX0" fmla="*/ 0 w 1905000"/>
              <a:gd name="connsiteY0" fmla="*/ 838200 h 838200"/>
              <a:gd name="connsiteX1" fmla="*/ 952500 w 1905000"/>
              <a:gd name="connsiteY1" fmla="*/ 0 h 838200"/>
              <a:gd name="connsiteX2" fmla="*/ 1905000 w 1905000"/>
              <a:gd name="connsiteY2" fmla="*/ 838200 h 838200"/>
              <a:gd name="connsiteX3" fmla="*/ 0 w 1905000"/>
              <a:gd name="connsiteY3" fmla="*/ 838200 h 838200"/>
              <a:gd name="connsiteX0" fmla="*/ 21535 w 1926535"/>
              <a:gd name="connsiteY0" fmla="*/ 500270 h 500270"/>
              <a:gd name="connsiteX1" fmla="*/ 0 w 1926535"/>
              <a:gd name="connsiteY1" fmla="*/ 0 h 500270"/>
              <a:gd name="connsiteX2" fmla="*/ 1926535 w 1926535"/>
              <a:gd name="connsiteY2" fmla="*/ 500270 h 500270"/>
              <a:gd name="connsiteX3" fmla="*/ 21535 w 1926535"/>
              <a:gd name="connsiteY3" fmla="*/ 500270 h 500270"/>
              <a:gd name="connsiteX0" fmla="*/ 21535 w 3357770"/>
              <a:gd name="connsiteY0" fmla="*/ 500270 h 500270"/>
              <a:gd name="connsiteX1" fmla="*/ 0 w 3357770"/>
              <a:gd name="connsiteY1" fmla="*/ 0 h 500270"/>
              <a:gd name="connsiteX2" fmla="*/ 3357770 w 3357770"/>
              <a:gd name="connsiteY2" fmla="*/ 231913 h 500270"/>
              <a:gd name="connsiteX3" fmla="*/ 21535 w 3357770"/>
              <a:gd name="connsiteY3" fmla="*/ 500270 h 500270"/>
              <a:gd name="connsiteX0" fmla="*/ 1657 w 3357770"/>
              <a:gd name="connsiteY0" fmla="*/ 390940 h 390940"/>
              <a:gd name="connsiteX1" fmla="*/ 0 w 3357770"/>
              <a:gd name="connsiteY1" fmla="*/ 0 h 390940"/>
              <a:gd name="connsiteX2" fmla="*/ 3357770 w 3357770"/>
              <a:gd name="connsiteY2" fmla="*/ 231913 h 390940"/>
              <a:gd name="connsiteX3" fmla="*/ 1657 w 3357770"/>
              <a:gd name="connsiteY3" fmla="*/ 390940 h 390940"/>
              <a:gd name="connsiteX0" fmla="*/ 1657 w 3357770"/>
              <a:gd name="connsiteY0" fmla="*/ 430697 h 430697"/>
              <a:gd name="connsiteX1" fmla="*/ 0 w 3357770"/>
              <a:gd name="connsiteY1" fmla="*/ 0 h 430697"/>
              <a:gd name="connsiteX2" fmla="*/ 3357770 w 3357770"/>
              <a:gd name="connsiteY2" fmla="*/ 231913 h 430697"/>
              <a:gd name="connsiteX3" fmla="*/ 1657 w 3357770"/>
              <a:gd name="connsiteY3" fmla="*/ 430697 h 430697"/>
              <a:gd name="connsiteX0" fmla="*/ 1657 w 3347831"/>
              <a:gd name="connsiteY0" fmla="*/ 430697 h 430697"/>
              <a:gd name="connsiteX1" fmla="*/ 0 w 3347831"/>
              <a:gd name="connsiteY1" fmla="*/ 0 h 430697"/>
              <a:gd name="connsiteX2" fmla="*/ 3347831 w 3347831"/>
              <a:gd name="connsiteY2" fmla="*/ 112644 h 430697"/>
              <a:gd name="connsiteX3" fmla="*/ 1657 w 3347831"/>
              <a:gd name="connsiteY3" fmla="*/ 430697 h 430697"/>
              <a:gd name="connsiteX0" fmla="*/ 1657 w 3318014"/>
              <a:gd name="connsiteY0" fmla="*/ 430697 h 430697"/>
              <a:gd name="connsiteX1" fmla="*/ 0 w 3318014"/>
              <a:gd name="connsiteY1" fmla="*/ 0 h 430697"/>
              <a:gd name="connsiteX2" fmla="*/ 3318014 w 3318014"/>
              <a:gd name="connsiteY2" fmla="*/ 331305 h 430697"/>
              <a:gd name="connsiteX3" fmla="*/ 1657 w 3318014"/>
              <a:gd name="connsiteY3" fmla="*/ 430697 h 430697"/>
              <a:gd name="connsiteX0" fmla="*/ 1657 w 3308075"/>
              <a:gd name="connsiteY0" fmla="*/ 430697 h 430697"/>
              <a:gd name="connsiteX1" fmla="*/ 0 w 3308075"/>
              <a:gd name="connsiteY1" fmla="*/ 0 h 430697"/>
              <a:gd name="connsiteX2" fmla="*/ 3308075 w 3308075"/>
              <a:gd name="connsiteY2" fmla="*/ 430696 h 430697"/>
              <a:gd name="connsiteX3" fmla="*/ 1657 w 3308075"/>
              <a:gd name="connsiteY3" fmla="*/ 430697 h 430697"/>
              <a:gd name="connsiteX0" fmla="*/ 1657 w 3292200"/>
              <a:gd name="connsiteY0" fmla="*/ 430697 h 433871"/>
              <a:gd name="connsiteX1" fmla="*/ 0 w 3292200"/>
              <a:gd name="connsiteY1" fmla="*/ 0 h 433871"/>
              <a:gd name="connsiteX2" fmla="*/ 3292200 w 3292200"/>
              <a:gd name="connsiteY2" fmla="*/ 433871 h 433871"/>
              <a:gd name="connsiteX3" fmla="*/ 1657 w 3292200"/>
              <a:gd name="connsiteY3" fmla="*/ 430697 h 433871"/>
              <a:gd name="connsiteX0" fmla="*/ 77 w 3290620"/>
              <a:gd name="connsiteY0" fmla="*/ 430697 h 433871"/>
              <a:gd name="connsiteX1" fmla="*/ 1595 w 3290620"/>
              <a:gd name="connsiteY1" fmla="*/ 0 h 433871"/>
              <a:gd name="connsiteX2" fmla="*/ 3290620 w 3290620"/>
              <a:gd name="connsiteY2" fmla="*/ 433871 h 433871"/>
              <a:gd name="connsiteX3" fmla="*/ 77 w 3290620"/>
              <a:gd name="connsiteY3" fmla="*/ 430697 h 433871"/>
              <a:gd name="connsiteX0" fmla="*/ 1657 w 3289025"/>
              <a:gd name="connsiteY0" fmla="*/ 1075222 h 1075222"/>
              <a:gd name="connsiteX1" fmla="*/ 0 w 3289025"/>
              <a:gd name="connsiteY1" fmla="*/ 0 h 1075222"/>
              <a:gd name="connsiteX2" fmla="*/ 3289025 w 3289025"/>
              <a:gd name="connsiteY2" fmla="*/ 433871 h 1075222"/>
              <a:gd name="connsiteX3" fmla="*/ 1657 w 3289025"/>
              <a:gd name="connsiteY3" fmla="*/ 1075222 h 1075222"/>
              <a:gd name="connsiteX0" fmla="*/ 1657 w 3289025"/>
              <a:gd name="connsiteY0" fmla="*/ 641351 h 641351"/>
              <a:gd name="connsiteX1" fmla="*/ 0 w 3289025"/>
              <a:gd name="connsiteY1" fmla="*/ 404329 h 641351"/>
              <a:gd name="connsiteX2" fmla="*/ 3289025 w 3289025"/>
              <a:gd name="connsiteY2" fmla="*/ 0 h 641351"/>
              <a:gd name="connsiteX3" fmla="*/ 1657 w 3289025"/>
              <a:gd name="connsiteY3" fmla="*/ 641351 h 641351"/>
              <a:gd name="connsiteX0" fmla="*/ 77 w 3287445"/>
              <a:gd name="connsiteY0" fmla="*/ 641351 h 641351"/>
              <a:gd name="connsiteX1" fmla="*/ 1595 w 3287445"/>
              <a:gd name="connsiteY1" fmla="*/ 328129 h 641351"/>
              <a:gd name="connsiteX2" fmla="*/ 3287445 w 3287445"/>
              <a:gd name="connsiteY2" fmla="*/ 0 h 641351"/>
              <a:gd name="connsiteX3" fmla="*/ 77 w 3287445"/>
              <a:gd name="connsiteY3" fmla="*/ 641351 h 641351"/>
              <a:gd name="connsiteX0" fmla="*/ 77 w 3760520"/>
              <a:gd name="connsiteY0" fmla="*/ 313222 h 313222"/>
              <a:gd name="connsiteX1" fmla="*/ 1595 w 3760520"/>
              <a:gd name="connsiteY1" fmla="*/ 0 h 313222"/>
              <a:gd name="connsiteX2" fmla="*/ 3760520 w 3760520"/>
              <a:gd name="connsiteY2" fmla="*/ 313221 h 313222"/>
              <a:gd name="connsiteX3" fmla="*/ 77 w 3760520"/>
              <a:gd name="connsiteY3" fmla="*/ 313222 h 313222"/>
            </a:gdLst>
            <a:ahLst/>
            <a:cxnLst>
              <a:cxn ang="0">
                <a:pos x="connsiteX0" y="connsiteY0"/>
              </a:cxn>
              <a:cxn ang="0">
                <a:pos x="connsiteX1" y="connsiteY1"/>
              </a:cxn>
              <a:cxn ang="0">
                <a:pos x="connsiteX2" y="connsiteY2"/>
              </a:cxn>
              <a:cxn ang="0">
                <a:pos x="connsiteX3" y="connsiteY3"/>
              </a:cxn>
            </a:cxnLst>
            <a:rect l="l" t="t" r="r" b="b"/>
            <a:pathLst>
              <a:path w="3760520" h="313222">
                <a:moveTo>
                  <a:pt x="77" y="313222"/>
                </a:moveTo>
                <a:cubicBezTo>
                  <a:pt x="-475" y="182909"/>
                  <a:pt x="2147" y="130313"/>
                  <a:pt x="1595" y="0"/>
                </a:cubicBezTo>
                <a:lnTo>
                  <a:pt x="3760520" y="313221"/>
                </a:lnTo>
                <a:lnTo>
                  <a:pt x="77" y="313222"/>
                </a:lnTo>
                <a:close/>
              </a:path>
            </a:pathLst>
          </a:cu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Triangle 8">
            <a:extLst>
              <a:ext uri="{FF2B5EF4-FFF2-40B4-BE49-F238E27FC236}">
                <a16:creationId xmlns:a16="http://schemas.microsoft.com/office/drawing/2014/main" id="{AE869CC1-71DF-5342-A660-B1EB0E9BBB18}"/>
              </a:ext>
            </a:extLst>
          </p:cNvPr>
          <p:cNvSpPr/>
          <p:nvPr userDrawn="1"/>
        </p:nvSpPr>
        <p:spPr>
          <a:xfrm flipH="1">
            <a:off x="-4759" y="6444931"/>
            <a:ext cx="9148759" cy="419419"/>
          </a:xfrm>
          <a:custGeom>
            <a:avLst/>
            <a:gdLst>
              <a:gd name="connsiteX0" fmla="*/ 0 w 1905000"/>
              <a:gd name="connsiteY0" fmla="*/ 838200 h 838200"/>
              <a:gd name="connsiteX1" fmla="*/ 952500 w 1905000"/>
              <a:gd name="connsiteY1" fmla="*/ 0 h 838200"/>
              <a:gd name="connsiteX2" fmla="*/ 1905000 w 1905000"/>
              <a:gd name="connsiteY2" fmla="*/ 838200 h 838200"/>
              <a:gd name="connsiteX3" fmla="*/ 0 w 1905000"/>
              <a:gd name="connsiteY3" fmla="*/ 838200 h 838200"/>
              <a:gd name="connsiteX0" fmla="*/ 21535 w 1926535"/>
              <a:gd name="connsiteY0" fmla="*/ 500270 h 500270"/>
              <a:gd name="connsiteX1" fmla="*/ 0 w 1926535"/>
              <a:gd name="connsiteY1" fmla="*/ 0 h 500270"/>
              <a:gd name="connsiteX2" fmla="*/ 1926535 w 1926535"/>
              <a:gd name="connsiteY2" fmla="*/ 500270 h 500270"/>
              <a:gd name="connsiteX3" fmla="*/ 21535 w 1926535"/>
              <a:gd name="connsiteY3" fmla="*/ 500270 h 500270"/>
              <a:gd name="connsiteX0" fmla="*/ 21535 w 3357770"/>
              <a:gd name="connsiteY0" fmla="*/ 500270 h 500270"/>
              <a:gd name="connsiteX1" fmla="*/ 0 w 3357770"/>
              <a:gd name="connsiteY1" fmla="*/ 0 h 500270"/>
              <a:gd name="connsiteX2" fmla="*/ 3357770 w 3357770"/>
              <a:gd name="connsiteY2" fmla="*/ 231913 h 500270"/>
              <a:gd name="connsiteX3" fmla="*/ 21535 w 3357770"/>
              <a:gd name="connsiteY3" fmla="*/ 500270 h 500270"/>
              <a:gd name="connsiteX0" fmla="*/ 1657 w 3357770"/>
              <a:gd name="connsiteY0" fmla="*/ 390940 h 390940"/>
              <a:gd name="connsiteX1" fmla="*/ 0 w 3357770"/>
              <a:gd name="connsiteY1" fmla="*/ 0 h 390940"/>
              <a:gd name="connsiteX2" fmla="*/ 3357770 w 3357770"/>
              <a:gd name="connsiteY2" fmla="*/ 231913 h 390940"/>
              <a:gd name="connsiteX3" fmla="*/ 1657 w 3357770"/>
              <a:gd name="connsiteY3" fmla="*/ 390940 h 390940"/>
              <a:gd name="connsiteX0" fmla="*/ 1657 w 3357770"/>
              <a:gd name="connsiteY0" fmla="*/ 430697 h 430697"/>
              <a:gd name="connsiteX1" fmla="*/ 0 w 3357770"/>
              <a:gd name="connsiteY1" fmla="*/ 0 h 430697"/>
              <a:gd name="connsiteX2" fmla="*/ 3357770 w 3357770"/>
              <a:gd name="connsiteY2" fmla="*/ 231913 h 430697"/>
              <a:gd name="connsiteX3" fmla="*/ 1657 w 3357770"/>
              <a:gd name="connsiteY3" fmla="*/ 430697 h 430697"/>
              <a:gd name="connsiteX0" fmla="*/ 1657 w 3347831"/>
              <a:gd name="connsiteY0" fmla="*/ 430697 h 430697"/>
              <a:gd name="connsiteX1" fmla="*/ 0 w 3347831"/>
              <a:gd name="connsiteY1" fmla="*/ 0 h 430697"/>
              <a:gd name="connsiteX2" fmla="*/ 3347831 w 3347831"/>
              <a:gd name="connsiteY2" fmla="*/ 112644 h 430697"/>
              <a:gd name="connsiteX3" fmla="*/ 1657 w 3347831"/>
              <a:gd name="connsiteY3" fmla="*/ 430697 h 430697"/>
              <a:gd name="connsiteX0" fmla="*/ 1657 w 3318014"/>
              <a:gd name="connsiteY0" fmla="*/ 430697 h 430697"/>
              <a:gd name="connsiteX1" fmla="*/ 0 w 3318014"/>
              <a:gd name="connsiteY1" fmla="*/ 0 h 430697"/>
              <a:gd name="connsiteX2" fmla="*/ 3318014 w 3318014"/>
              <a:gd name="connsiteY2" fmla="*/ 331305 h 430697"/>
              <a:gd name="connsiteX3" fmla="*/ 1657 w 3318014"/>
              <a:gd name="connsiteY3" fmla="*/ 430697 h 430697"/>
              <a:gd name="connsiteX0" fmla="*/ 1657 w 3308075"/>
              <a:gd name="connsiteY0" fmla="*/ 430697 h 430697"/>
              <a:gd name="connsiteX1" fmla="*/ 0 w 3308075"/>
              <a:gd name="connsiteY1" fmla="*/ 0 h 430697"/>
              <a:gd name="connsiteX2" fmla="*/ 3308075 w 3308075"/>
              <a:gd name="connsiteY2" fmla="*/ 430696 h 430697"/>
              <a:gd name="connsiteX3" fmla="*/ 1657 w 3308075"/>
              <a:gd name="connsiteY3" fmla="*/ 430697 h 430697"/>
              <a:gd name="connsiteX0" fmla="*/ 1657 w 3292200"/>
              <a:gd name="connsiteY0" fmla="*/ 430697 h 433871"/>
              <a:gd name="connsiteX1" fmla="*/ 0 w 3292200"/>
              <a:gd name="connsiteY1" fmla="*/ 0 h 433871"/>
              <a:gd name="connsiteX2" fmla="*/ 3292200 w 3292200"/>
              <a:gd name="connsiteY2" fmla="*/ 433871 h 433871"/>
              <a:gd name="connsiteX3" fmla="*/ 1657 w 3292200"/>
              <a:gd name="connsiteY3" fmla="*/ 430697 h 433871"/>
              <a:gd name="connsiteX0" fmla="*/ 77 w 3290620"/>
              <a:gd name="connsiteY0" fmla="*/ 430697 h 433871"/>
              <a:gd name="connsiteX1" fmla="*/ 1595 w 3290620"/>
              <a:gd name="connsiteY1" fmla="*/ 0 h 433871"/>
              <a:gd name="connsiteX2" fmla="*/ 3290620 w 3290620"/>
              <a:gd name="connsiteY2" fmla="*/ 433871 h 433871"/>
              <a:gd name="connsiteX3" fmla="*/ 77 w 3290620"/>
              <a:gd name="connsiteY3" fmla="*/ 430697 h 433871"/>
              <a:gd name="connsiteX0" fmla="*/ 1657 w 3289025"/>
              <a:gd name="connsiteY0" fmla="*/ 1075222 h 1075222"/>
              <a:gd name="connsiteX1" fmla="*/ 0 w 3289025"/>
              <a:gd name="connsiteY1" fmla="*/ 0 h 1075222"/>
              <a:gd name="connsiteX2" fmla="*/ 3289025 w 3289025"/>
              <a:gd name="connsiteY2" fmla="*/ 433871 h 1075222"/>
              <a:gd name="connsiteX3" fmla="*/ 1657 w 3289025"/>
              <a:gd name="connsiteY3" fmla="*/ 1075222 h 1075222"/>
              <a:gd name="connsiteX0" fmla="*/ 1657 w 3289025"/>
              <a:gd name="connsiteY0" fmla="*/ 641351 h 641351"/>
              <a:gd name="connsiteX1" fmla="*/ 0 w 3289025"/>
              <a:gd name="connsiteY1" fmla="*/ 404329 h 641351"/>
              <a:gd name="connsiteX2" fmla="*/ 3289025 w 3289025"/>
              <a:gd name="connsiteY2" fmla="*/ 0 h 641351"/>
              <a:gd name="connsiteX3" fmla="*/ 1657 w 3289025"/>
              <a:gd name="connsiteY3" fmla="*/ 641351 h 641351"/>
              <a:gd name="connsiteX0" fmla="*/ 77 w 3287445"/>
              <a:gd name="connsiteY0" fmla="*/ 641351 h 641351"/>
              <a:gd name="connsiteX1" fmla="*/ 1595 w 3287445"/>
              <a:gd name="connsiteY1" fmla="*/ 328129 h 641351"/>
              <a:gd name="connsiteX2" fmla="*/ 3287445 w 3287445"/>
              <a:gd name="connsiteY2" fmla="*/ 0 h 641351"/>
              <a:gd name="connsiteX3" fmla="*/ 77 w 3287445"/>
              <a:gd name="connsiteY3" fmla="*/ 641351 h 641351"/>
              <a:gd name="connsiteX0" fmla="*/ 77 w 3760520"/>
              <a:gd name="connsiteY0" fmla="*/ 313222 h 313222"/>
              <a:gd name="connsiteX1" fmla="*/ 1595 w 3760520"/>
              <a:gd name="connsiteY1" fmla="*/ 0 h 313222"/>
              <a:gd name="connsiteX2" fmla="*/ 3760520 w 3760520"/>
              <a:gd name="connsiteY2" fmla="*/ 313221 h 313222"/>
              <a:gd name="connsiteX3" fmla="*/ 77 w 3760520"/>
              <a:gd name="connsiteY3" fmla="*/ 313222 h 313222"/>
              <a:gd name="connsiteX0" fmla="*/ 77 w 3494080"/>
              <a:gd name="connsiteY0" fmla="*/ 498360 h 498360"/>
              <a:gd name="connsiteX1" fmla="*/ 1595 w 3494080"/>
              <a:gd name="connsiteY1" fmla="*/ 185138 h 498360"/>
              <a:gd name="connsiteX2" fmla="*/ 3494080 w 3494080"/>
              <a:gd name="connsiteY2" fmla="*/ 0 h 498360"/>
              <a:gd name="connsiteX3" fmla="*/ 77 w 3494080"/>
              <a:gd name="connsiteY3" fmla="*/ 498360 h 498360"/>
              <a:gd name="connsiteX0" fmla="*/ 77 w 3763458"/>
              <a:gd name="connsiteY0" fmla="*/ 313222 h 318036"/>
              <a:gd name="connsiteX1" fmla="*/ 1595 w 3763458"/>
              <a:gd name="connsiteY1" fmla="*/ 0 h 318036"/>
              <a:gd name="connsiteX2" fmla="*/ 3763458 w 3763458"/>
              <a:gd name="connsiteY2" fmla="*/ 318036 h 318036"/>
              <a:gd name="connsiteX3" fmla="*/ 77 w 3763458"/>
              <a:gd name="connsiteY3" fmla="*/ 313222 h 318036"/>
            </a:gdLst>
            <a:ahLst/>
            <a:cxnLst>
              <a:cxn ang="0">
                <a:pos x="connsiteX0" y="connsiteY0"/>
              </a:cxn>
              <a:cxn ang="0">
                <a:pos x="connsiteX1" y="connsiteY1"/>
              </a:cxn>
              <a:cxn ang="0">
                <a:pos x="connsiteX2" y="connsiteY2"/>
              </a:cxn>
              <a:cxn ang="0">
                <a:pos x="connsiteX3" y="connsiteY3"/>
              </a:cxn>
            </a:cxnLst>
            <a:rect l="l" t="t" r="r" b="b"/>
            <a:pathLst>
              <a:path w="3763458" h="318036">
                <a:moveTo>
                  <a:pt x="77" y="313222"/>
                </a:moveTo>
                <a:cubicBezTo>
                  <a:pt x="-475" y="182909"/>
                  <a:pt x="2147" y="130313"/>
                  <a:pt x="1595" y="0"/>
                </a:cubicBezTo>
                <a:lnTo>
                  <a:pt x="3763458" y="318036"/>
                </a:lnTo>
                <a:lnTo>
                  <a:pt x="77" y="313222"/>
                </a:lnTo>
                <a:close/>
              </a:path>
            </a:pathLst>
          </a:custGeom>
          <a:solidFill>
            <a:srgbClr val="6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a:t> </a:t>
            </a:r>
          </a:p>
        </p:txBody>
      </p:sp>
    </p:spTree>
    <p:extLst>
      <p:ext uri="{BB962C8B-B14F-4D97-AF65-F5344CB8AC3E}">
        <p14:creationId xmlns:p14="http://schemas.microsoft.com/office/powerpoint/2010/main" val="3171539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r>
              <a:rPr lang="en-CA"/>
              <a:t>UBC SAUDER SCHOOL OF BUSINESS | ROBERT H. LEE GRADUATE SCHOOL</a:t>
            </a:r>
            <a:endParaRPr lang="en-CA"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4472" y="1708919"/>
            <a:ext cx="2787704" cy="3213196"/>
          </a:xfrm>
          <a:prstGeom prst="rect">
            <a:avLst/>
          </a:prstGeom>
        </p:spPr>
      </p:pic>
      <p:sp>
        <p:nvSpPr>
          <p:cNvPr id="12" name="TextBox 11"/>
          <p:cNvSpPr txBox="1"/>
          <p:nvPr userDrawn="1"/>
        </p:nvSpPr>
        <p:spPr>
          <a:xfrm>
            <a:off x="4082143" y="1708919"/>
            <a:ext cx="4243506" cy="738664"/>
          </a:xfrm>
          <a:prstGeom prst="rect">
            <a:avLst/>
          </a:prstGeom>
          <a:noFill/>
        </p:spPr>
        <p:txBody>
          <a:bodyPr wrap="square" rtlCol="0">
            <a:spAutoFit/>
          </a:bodyPr>
          <a:lstStyle/>
          <a:p>
            <a:r>
              <a:rPr lang="en-US" sz="2400" b="1" dirty="0">
                <a:solidFill>
                  <a:srgbClr val="78BE20"/>
                </a:solidFill>
              </a:rPr>
              <a:t>XXXX Theory</a:t>
            </a:r>
          </a:p>
          <a:p>
            <a:r>
              <a:rPr lang="en-US" i="1" dirty="0" err="1"/>
              <a:t>Jambon</a:t>
            </a:r>
            <a:r>
              <a:rPr lang="en-US" i="1" dirty="0"/>
              <a:t> and </a:t>
            </a:r>
            <a:r>
              <a:rPr lang="en-US" i="1" dirty="0" err="1"/>
              <a:t>Jambon</a:t>
            </a:r>
            <a:endParaRPr lang="en-US" i="1" dirty="0"/>
          </a:p>
        </p:txBody>
      </p:sp>
      <p:sp>
        <p:nvSpPr>
          <p:cNvPr id="13" name="TextBox 12"/>
          <p:cNvSpPr txBox="1"/>
          <p:nvPr userDrawn="1"/>
        </p:nvSpPr>
        <p:spPr>
          <a:xfrm>
            <a:off x="4082143" y="2509765"/>
            <a:ext cx="1149674" cy="369332"/>
          </a:xfrm>
          <a:prstGeom prst="rect">
            <a:avLst/>
          </a:prstGeom>
          <a:noFill/>
        </p:spPr>
        <p:txBody>
          <a:bodyPr wrap="none" rtlCol="0">
            <a:spAutoFit/>
          </a:bodyPr>
          <a:lstStyle/>
          <a:p>
            <a:r>
              <a:rPr lang="en-US" dirty="0" err="1"/>
              <a:t>Bla</a:t>
            </a:r>
            <a:r>
              <a:rPr lang="en-US" dirty="0"/>
              <a:t> </a:t>
            </a:r>
            <a:r>
              <a:rPr lang="en-US" dirty="0" err="1"/>
              <a:t>bla</a:t>
            </a:r>
            <a:r>
              <a:rPr lang="en-US" dirty="0"/>
              <a:t> </a:t>
            </a:r>
            <a:r>
              <a:rPr lang="en-US" dirty="0" err="1"/>
              <a:t>bla</a:t>
            </a:r>
            <a:endParaRPr lang="en-US" dirty="0"/>
          </a:p>
        </p:txBody>
      </p:sp>
      <p:sp>
        <p:nvSpPr>
          <p:cNvPr id="14" name="Rectangle 13"/>
          <p:cNvSpPr/>
          <p:nvPr userDrawn="1"/>
        </p:nvSpPr>
        <p:spPr>
          <a:xfrm>
            <a:off x="1054472" y="1632858"/>
            <a:ext cx="7575178" cy="3420836"/>
          </a:xfrm>
          <a:prstGeom prst="rect">
            <a:avLst/>
          </a:prstGeom>
          <a:noFill/>
          <a:ln>
            <a:solidFill>
              <a:srgbClr val="78BE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2"/>
          <p:cNvSpPr>
            <a:spLocks noGrp="1"/>
          </p:cNvSpPr>
          <p:nvPr>
            <p:ph type="body" sz="quarter" idx="18" hasCustomPrompt="1"/>
          </p:nvPr>
        </p:nvSpPr>
        <p:spPr>
          <a:xfrm>
            <a:off x="628650" y="-67692"/>
            <a:ext cx="8515350" cy="605744"/>
          </a:xfrm>
          <a:prstGeom prst="rect">
            <a:avLst/>
          </a:prstGeom>
        </p:spPr>
        <p:txBody>
          <a:bodyPr/>
          <a:lstStyle>
            <a:lvl1pPr marL="0" indent="0" algn="r">
              <a:buNone/>
              <a:defRPr sz="2000" b="0" i="1">
                <a:solidFill>
                  <a:srgbClr val="78BE20"/>
                </a:solidFill>
                <a:latin typeface="+mj-lt"/>
                <a:cs typeface="Arial" panose="020B0604020202020204" pitchFamily="34" charset="0"/>
              </a:defRPr>
            </a:lvl1pPr>
          </a:lstStyle>
          <a:p>
            <a:pPr lvl="0"/>
            <a:r>
              <a:rPr lang="en-US" dirty="0"/>
              <a:t>SECTION TITLE</a:t>
            </a:r>
            <a:endParaRPr lang="en-CA" dirty="0"/>
          </a:p>
        </p:txBody>
      </p:sp>
    </p:spTree>
    <p:extLst>
      <p:ext uri="{BB962C8B-B14F-4D97-AF65-F5344CB8AC3E}">
        <p14:creationId xmlns:p14="http://schemas.microsoft.com/office/powerpoint/2010/main" val="32304019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sp>
        <p:nvSpPr>
          <p:cNvPr id="5" name="Triangle 8">
            <a:extLst>
              <a:ext uri="{FF2B5EF4-FFF2-40B4-BE49-F238E27FC236}">
                <a16:creationId xmlns:a16="http://schemas.microsoft.com/office/drawing/2014/main" id="{4BE2D037-0233-F24F-81DF-3B45AC460CC9}"/>
              </a:ext>
            </a:extLst>
          </p:cNvPr>
          <p:cNvSpPr/>
          <p:nvPr userDrawn="1"/>
        </p:nvSpPr>
        <p:spPr>
          <a:xfrm flipH="1">
            <a:off x="6745258" y="6427302"/>
            <a:ext cx="2398742" cy="430697"/>
          </a:xfrm>
          <a:custGeom>
            <a:avLst/>
            <a:gdLst>
              <a:gd name="connsiteX0" fmla="*/ 0 w 1905000"/>
              <a:gd name="connsiteY0" fmla="*/ 838200 h 838200"/>
              <a:gd name="connsiteX1" fmla="*/ 952500 w 1905000"/>
              <a:gd name="connsiteY1" fmla="*/ 0 h 838200"/>
              <a:gd name="connsiteX2" fmla="*/ 1905000 w 1905000"/>
              <a:gd name="connsiteY2" fmla="*/ 838200 h 838200"/>
              <a:gd name="connsiteX3" fmla="*/ 0 w 1905000"/>
              <a:gd name="connsiteY3" fmla="*/ 838200 h 838200"/>
              <a:gd name="connsiteX0" fmla="*/ 21535 w 1926535"/>
              <a:gd name="connsiteY0" fmla="*/ 500270 h 500270"/>
              <a:gd name="connsiteX1" fmla="*/ 0 w 1926535"/>
              <a:gd name="connsiteY1" fmla="*/ 0 h 500270"/>
              <a:gd name="connsiteX2" fmla="*/ 1926535 w 1926535"/>
              <a:gd name="connsiteY2" fmla="*/ 500270 h 500270"/>
              <a:gd name="connsiteX3" fmla="*/ 21535 w 1926535"/>
              <a:gd name="connsiteY3" fmla="*/ 500270 h 500270"/>
              <a:gd name="connsiteX0" fmla="*/ 21535 w 3357770"/>
              <a:gd name="connsiteY0" fmla="*/ 500270 h 500270"/>
              <a:gd name="connsiteX1" fmla="*/ 0 w 3357770"/>
              <a:gd name="connsiteY1" fmla="*/ 0 h 500270"/>
              <a:gd name="connsiteX2" fmla="*/ 3357770 w 3357770"/>
              <a:gd name="connsiteY2" fmla="*/ 231913 h 500270"/>
              <a:gd name="connsiteX3" fmla="*/ 21535 w 3357770"/>
              <a:gd name="connsiteY3" fmla="*/ 500270 h 500270"/>
              <a:gd name="connsiteX0" fmla="*/ 1657 w 3357770"/>
              <a:gd name="connsiteY0" fmla="*/ 390940 h 390940"/>
              <a:gd name="connsiteX1" fmla="*/ 0 w 3357770"/>
              <a:gd name="connsiteY1" fmla="*/ 0 h 390940"/>
              <a:gd name="connsiteX2" fmla="*/ 3357770 w 3357770"/>
              <a:gd name="connsiteY2" fmla="*/ 231913 h 390940"/>
              <a:gd name="connsiteX3" fmla="*/ 1657 w 3357770"/>
              <a:gd name="connsiteY3" fmla="*/ 390940 h 390940"/>
              <a:gd name="connsiteX0" fmla="*/ 1657 w 3357770"/>
              <a:gd name="connsiteY0" fmla="*/ 430697 h 430697"/>
              <a:gd name="connsiteX1" fmla="*/ 0 w 3357770"/>
              <a:gd name="connsiteY1" fmla="*/ 0 h 430697"/>
              <a:gd name="connsiteX2" fmla="*/ 3357770 w 3357770"/>
              <a:gd name="connsiteY2" fmla="*/ 231913 h 430697"/>
              <a:gd name="connsiteX3" fmla="*/ 1657 w 3357770"/>
              <a:gd name="connsiteY3" fmla="*/ 430697 h 430697"/>
              <a:gd name="connsiteX0" fmla="*/ 1657 w 3347831"/>
              <a:gd name="connsiteY0" fmla="*/ 430697 h 430697"/>
              <a:gd name="connsiteX1" fmla="*/ 0 w 3347831"/>
              <a:gd name="connsiteY1" fmla="*/ 0 h 430697"/>
              <a:gd name="connsiteX2" fmla="*/ 3347831 w 3347831"/>
              <a:gd name="connsiteY2" fmla="*/ 112644 h 430697"/>
              <a:gd name="connsiteX3" fmla="*/ 1657 w 3347831"/>
              <a:gd name="connsiteY3" fmla="*/ 430697 h 430697"/>
            </a:gdLst>
            <a:ahLst/>
            <a:cxnLst>
              <a:cxn ang="0">
                <a:pos x="connsiteX0" y="connsiteY0"/>
              </a:cxn>
              <a:cxn ang="0">
                <a:pos x="connsiteX1" y="connsiteY1"/>
              </a:cxn>
              <a:cxn ang="0">
                <a:pos x="connsiteX2" y="connsiteY2"/>
              </a:cxn>
              <a:cxn ang="0">
                <a:pos x="connsiteX3" y="connsiteY3"/>
              </a:cxn>
            </a:cxnLst>
            <a:rect l="l" t="t" r="r" b="b"/>
            <a:pathLst>
              <a:path w="3347831" h="430697">
                <a:moveTo>
                  <a:pt x="1657" y="430697"/>
                </a:moveTo>
                <a:cubicBezTo>
                  <a:pt x="1105" y="300384"/>
                  <a:pt x="552" y="130313"/>
                  <a:pt x="0" y="0"/>
                </a:cubicBezTo>
                <a:lnTo>
                  <a:pt x="3347831" y="112644"/>
                </a:lnTo>
                <a:lnTo>
                  <a:pt x="1657" y="430697"/>
                </a:lnTo>
                <a:close/>
              </a:path>
            </a:pathLst>
          </a:custGeom>
          <a:solidFill>
            <a:srgbClr val="6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 name="Picture Placeholder 2">
            <a:extLst>
              <a:ext uri="{FF2B5EF4-FFF2-40B4-BE49-F238E27FC236}">
                <a16:creationId xmlns:a16="http://schemas.microsoft.com/office/drawing/2014/main" id="{CEDEA0B6-A0C1-B547-9A7C-4FCA1D5BD375}"/>
              </a:ext>
            </a:extLst>
          </p:cNvPr>
          <p:cNvSpPr>
            <a:spLocks noGrp="1"/>
          </p:cNvSpPr>
          <p:nvPr>
            <p:ph type="pic" idx="1"/>
          </p:nvPr>
        </p:nvSpPr>
        <p:spPr>
          <a:xfrm>
            <a:off x="-1" y="1"/>
            <a:ext cx="9141580" cy="6866467"/>
          </a:xfrm>
          <a:custGeom>
            <a:avLst/>
            <a:gdLst>
              <a:gd name="connsiteX0" fmla="*/ 0 w 12184954"/>
              <a:gd name="connsiteY0" fmla="*/ 0 h 3733800"/>
              <a:gd name="connsiteX1" fmla="*/ 12184954 w 12184954"/>
              <a:gd name="connsiteY1" fmla="*/ 0 h 3733800"/>
              <a:gd name="connsiteX2" fmla="*/ 12184954 w 12184954"/>
              <a:gd name="connsiteY2" fmla="*/ 3733800 h 3733800"/>
              <a:gd name="connsiteX3" fmla="*/ 0 w 12184954"/>
              <a:gd name="connsiteY3" fmla="*/ 3733800 h 3733800"/>
              <a:gd name="connsiteX4" fmla="*/ 0 w 12184954"/>
              <a:gd name="connsiteY4" fmla="*/ 0 h 3733800"/>
              <a:gd name="connsiteX0" fmla="*/ 0 w 12184954"/>
              <a:gd name="connsiteY0" fmla="*/ 0 h 4131365"/>
              <a:gd name="connsiteX1" fmla="*/ 12184954 w 12184954"/>
              <a:gd name="connsiteY1" fmla="*/ 0 h 4131365"/>
              <a:gd name="connsiteX2" fmla="*/ 12175015 w 12184954"/>
              <a:gd name="connsiteY2" fmla="*/ 4131365 h 4131365"/>
              <a:gd name="connsiteX3" fmla="*/ 0 w 12184954"/>
              <a:gd name="connsiteY3" fmla="*/ 3733800 h 4131365"/>
              <a:gd name="connsiteX4" fmla="*/ 0 w 12184954"/>
              <a:gd name="connsiteY4" fmla="*/ 0 h 4131365"/>
              <a:gd name="connsiteX0" fmla="*/ 0 w 12217348"/>
              <a:gd name="connsiteY0" fmla="*/ 0 h 6408898"/>
              <a:gd name="connsiteX1" fmla="*/ 12184954 w 12217348"/>
              <a:gd name="connsiteY1" fmla="*/ 0 h 6408898"/>
              <a:gd name="connsiteX2" fmla="*/ 12217348 w 12217348"/>
              <a:gd name="connsiteY2" fmla="*/ 6408898 h 6408898"/>
              <a:gd name="connsiteX3" fmla="*/ 0 w 12217348"/>
              <a:gd name="connsiteY3" fmla="*/ 3733800 h 6408898"/>
              <a:gd name="connsiteX4" fmla="*/ 0 w 12217348"/>
              <a:gd name="connsiteY4" fmla="*/ 0 h 6408898"/>
              <a:gd name="connsiteX0" fmla="*/ 0 w 12217348"/>
              <a:gd name="connsiteY0" fmla="*/ 0 h 6866466"/>
              <a:gd name="connsiteX1" fmla="*/ 12184954 w 12217348"/>
              <a:gd name="connsiteY1" fmla="*/ 0 h 6866466"/>
              <a:gd name="connsiteX2" fmla="*/ 12217348 w 12217348"/>
              <a:gd name="connsiteY2" fmla="*/ 6408898 h 6866466"/>
              <a:gd name="connsiteX3" fmla="*/ 0 w 12217348"/>
              <a:gd name="connsiteY3" fmla="*/ 6866466 h 6866466"/>
              <a:gd name="connsiteX4" fmla="*/ 0 w 12217348"/>
              <a:gd name="connsiteY4" fmla="*/ 0 h 6866466"/>
              <a:gd name="connsiteX0" fmla="*/ 0 w 12188773"/>
              <a:gd name="connsiteY0" fmla="*/ 0 h 6866466"/>
              <a:gd name="connsiteX1" fmla="*/ 12184954 w 12188773"/>
              <a:gd name="connsiteY1" fmla="*/ 0 h 6866466"/>
              <a:gd name="connsiteX2" fmla="*/ 12188773 w 12188773"/>
              <a:gd name="connsiteY2" fmla="*/ 6421598 h 6866466"/>
              <a:gd name="connsiteX3" fmla="*/ 0 w 12188773"/>
              <a:gd name="connsiteY3" fmla="*/ 6866466 h 6866466"/>
              <a:gd name="connsiteX4" fmla="*/ 0 w 12188773"/>
              <a:gd name="connsiteY4" fmla="*/ 0 h 6866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88773" h="6866466">
                <a:moveTo>
                  <a:pt x="0" y="0"/>
                </a:moveTo>
                <a:lnTo>
                  <a:pt x="12184954" y="0"/>
                </a:lnTo>
                <a:lnTo>
                  <a:pt x="12188773" y="6421598"/>
                </a:lnTo>
                <a:lnTo>
                  <a:pt x="0" y="6866466"/>
                </a:lnTo>
                <a:lnTo>
                  <a:pt x="0" y="0"/>
                </a:lnTo>
                <a:close/>
              </a:path>
            </a:pathLst>
          </a:cu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6" name="Text Placeholder 12">
            <a:extLst>
              <a:ext uri="{FF2B5EF4-FFF2-40B4-BE49-F238E27FC236}">
                <a16:creationId xmlns:a16="http://schemas.microsoft.com/office/drawing/2014/main" id="{ADCDB871-3DA2-5A4D-8867-FEBA9BCD5469}"/>
              </a:ext>
            </a:extLst>
          </p:cNvPr>
          <p:cNvSpPr>
            <a:spLocks noGrp="1"/>
          </p:cNvSpPr>
          <p:nvPr>
            <p:ph type="body" sz="quarter" idx="10" hasCustomPrompt="1"/>
          </p:nvPr>
        </p:nvSpPr>
        <p:spPr>
          <a:xfrm>
            <a:off x="341689" y="3657600"/>
            <a:ext cx="8458200" cy="1371600"/>
          </a:xfrm>
          <a:prstGeom prst="rect">
            <a:avLst/>
          </a:prstGeom>
        </p:spPr>
        <p:txBody>
          <a:bodyPr/>
          <a:lstStyle>
            <a:lvl1pPr marL="0" indent="0" algn="r">
              <a:buNone/>
              <a:defRPr sz="3600" b="1" i="0" spc="75" baseline="0">
                <a:solidFill>
                  <a:schemeClr val="bg1"/>
                </a:solidFill>
                <a:latin typeface="Stag Semibold" panose="02000503060000020004" pitchFamily="2" charset="77"/>
              </a:defRPr>
            </a:lvl1pPr>
          </a:lstStyle>
          <a:p>
            <a:pPr lvl="0"/>
            <a:r>
              <a:rPr lang="en-US" dirty="0"/>
              <a:t>This is a full-screen image</a:t>
            </a:r>
            <a:br>
              <a:rPr lang="en-US" dirty="0"/>
            </a:br>
            <a:r>
              <a:rPr lang="en-US" dirty="0"/>
              <a:t>with a caption</a:t>
            </a:r>
          </a:p>
        </p:txBody>
      </p:sp>
    </p:spTree>
    <p:extLst>
      <p:ext uri="{BB962C8B-B14F-4D97-AF65-F5344CB8AC3E}">
        <p14:creationId xmlns:p14="http://schemas.microsoft.com/office/powerpoint/2010/main" val="3413199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914400" y="1143000"/>
            <a:ext cx="7696200" cy="384175"/>
          </a:xfrm>
          <a:prstGeom prst="rect">
            <a:avLst/>
          </a:prstGeom>
        </p:spPr>
        <p:txBody>
          <a:bodyPr wrap="square" lIns="0" tIns="0" rIns="0" bIns="0" anchor="t" anchorCtr="0">
            <a:noAutofit/>
          </a:bodyPr>
          <a:lstStyle>
            <a:lvl1pPr marL="0" marR="0" indent="0" algn="l" defTabSz="457200" rtl="0" eaLnBrk="1" fontAlgn="auto" latinLnBrk="0" hangingPunct="1">
              <a:lnSpc>
                <a:spcPct val="100000"/>
              </a:lnSpc>
              <a:spcBef>
                <a:spcPct val="0"/>
              </a:spcBef>
              <a:spcAft>
                <a:spcPts val="0"/>
              </a:spcAft>
              <a:buClrTx/>
              <a:buSzTx/>
              <a:buFontTx/>
              <a:buNone/>
              <a:tabLst/>
              <a:defRPr sz="2400" b="0" i="0" kern="1200" cap="all" spc="-70">
                <a:solidFill>
                  <a:srgbClr val="A3AD2A"/>
                </a:solidFill>
                <a:latin typeface="Arial"/>
              </a:defRPr>
            </a:lvl1pPr>
          </a:lstStyle>
          <a:p>
            <a:r>
              <a:rPr lang="en-US" dirty="0"/>
              <a:t>TITLE OF SECTION LORUM IPSUM</a:t>
            </a:r>
            <a:br>
              <a:rPr lang="en-US" dirty="0"/>
            </a:br>
            <a:endParaRPr lang="en-US" dirty="0"/>
          </a:p>
        </p:txBody>
      </p:sp>
      <p:sp>
        <p:nvSpPr>
          <p:cNvPr id="9" name="Content Placeholder 2"/>
          <p:cNvSpPr>
            <a:spLocks noGrp="1"/>
          </p:cNvSpPr>
          <p:nvPr>
            <p:ph sz="half" idx="10" hasCustomPrompt="1"/>
          </p:nvPr>
        </p:nvSpPr>
        <p:spPr>
          <a:xfrm>
            <a:off x="914400" y="1755775"/>
            <a:ext cx="7696200" cy="4721225"/>
          </a:xfrm>
          <a:prstGeom prst="rect">
            <a:avLst/>
          </a:prstGeom>
        </p:spPr>
        <p:txBody>
          <a:bodyPr lIns="0" tIns="0" rIns="0" bIns="0">
            <a:noAutofit/>
          </a:bodyPr>
          <a:lstStyle>
            <a:lvl1pPr marL="285750" indent="-285750" algn="l">
              <a:lnSpc>
                <a:spcPts val="2220"/>
              </a:lnSpc>
              <a:spcBef>
                <a:spcPts val="600"/>
              </a:spcBef>
              <a:spcAft>
                <a:spcPts val="600"/>
              </a:spcAft>
              <a:buFont typeface="Arial" panose="020B0604020202020204" pitchFamily="34" charset="0"/>
              <a:buChar char="•"/>
              <a:defRPr lang="en-US" sz="1600" kern="100" spc="-40">
                <a:solidFill>
                  <a:schemeClr val="tx1"/>
                </a:solidFill>
                <a:effectLst/>
                <a:latin typeface="Arial"/>
              </a:defRPr>
            </a:lvl1pPr>
            <a:lvl2pPr>
              <a:defRPr sz="2400"/>
            </a:lvl2pPr>
            <a:lvl3pPr>
              <a:defRPr sz="2000"/>
            </a:lvl3pPr>
            <a:lvl4pPr marL="1371600" indent="0">
              <a:buNone/>
              <a:defRPr sz="1800"/>
            </a:lvl4pPr>
            <a:lvl5pPr>
              <a:defRPr sz="1800"/>
            </a:lvl5pPr>
            <a:lvl6pPr>
              <a:defRPr sz="1800"/>
            </a:lvl6pPr>
            <a:lvl7pPr>
              <a:defRPr sz="1800"/>
            </a:lvl7pPr>
            <a:lvl8pPr>
              <a:defRPr sz="1800"/>
            </a:lvl8pPr>
            <a:lvl9pPr>
              <a:defRPr sz="1800"/>
            </a:lvl9pPr>
          </a:lstStyle>
          <a:p>
            <a:r>
              <a:rPr lang="en-US" sz="1600" dirty="0">
                <a:effectLst/>
                <a:latin typeface="Arial"/>
                <a:ea typeface="ＭＳ 明朝"/>
                <a:cs typeface="Times New Roman"/>
              </a:rPr>
              <a:t>Intro Text lorem ipsum que quo que eicille stiorio nseque re sum voluptas autati dolupta tiscimaximi, quam ad quam, que nus estrupta perum venda quassitaest quaerem porpor si omnihillab id quas doluptam esci sendis asperum nonsequam que necto tecum entotatum nistis dolo.k</a:t>
            </a:r>
            <a:endParaRPr lang="en-US" sz="1200" dirty="0">
              <a:effectLst/>
              <a:latin typeface="Cambria"/>
              <a:ea typeface="ＭＳ 明朝"/>
              <a:cs typeface="Times New Roman"/>
            </a:endParaRPr>
          </a:p>
          <a:p>
            <a:r>
              <a:rPr lang="en-US" sz="1600" dirty="0">
                <a:effectLst/>
                <a:latin typeface="Arial"/>
                <a:ea typeface="ＭＳ 明朝"/>
                <a:cs typeface="Times New Roman"/>
              </a:rPr>
              <a:t> </a:t>
            </a:r>
            <a:endParaRPr lang="en-US" sz="1200" dirty="0">
              <a:effectLst/>
              <a:latin typeface="Cambria"/>
              <a:ea typeface="ＭＳ 明朝"/>
              <a:cs typeface="Times New Roman"/>
            </a:endParaRPr>
          </a:p>
        </p:txBody>
      </p:sp>
    </p:spTree>
    <p:extLst>
      <p:ext uri="{BB962C8B-B14F-4D97-AF65-F5344CB8AC3E}">
        <p14:creationId xmlns:p14="http://schemas.microsoft.com/office/powerpoint/2010/main" val="8380502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914400" y="1143000"/>
            <a:ext cx="7696200" cy="384175"/>
          </a:xfrm>
          <a:prstGeom prst="rect">
            <a:avLst/>
          </a:prstGeom>
        </p:spPr>
        <p:txBody>
          <a:bodyPr wrap="square" lIns="0" tIns="0" rIns="0" bIns="0" anchor="t" anchorCtr="0">
            <a:noAutofit/>
          </a:bodyPr>
          <a:lstStyle>
            <a:lvl1pPr marL="0" marR="0" indent="0" algn="l" defTabSz="457200" rtl="0" eaLnBrk="1" fontAlgn="auto" latinLnBrk="0" hangingPunct="1">
              <a:lnSpc>
                <a:spcPct val="100000"/>
              </a:lnSpc>
              <a:spcBef>
                <a:spcPct val="0"/>
              </a:spcBef>
              <a:spcAft>
                <a:spcPts val="0"/>
              </a:spcAft>
              <a:buClrTx/>
              <a:buSzTx/>
              <a:buFontTx/>
              <a:buNone/>
              <a:tabLst/>
              <a:defRPr sz="2400" b="0" i="0" kern="1200" cap="all" spc="-70">
                <a:solidFill>
                  <a:srgbClr val="A3AD2A"/>
                </a:solidFill>
                <a:latin typeface="Arial"/>
              </a:defRPr>
            </a:lvl1pPr>
          </a:lstStyle>
          <a:p>
            <a:r>
              <a:rPr lang="en-US" dirty="0"/>
              <a:t>TITLE OF SECTION LORUM IPSUM</a:t>
            </a:r>
            <a:br>
              <a:rPr lang="en-US" dirty="0"/>
            </a:br>
            <a:endParaRPr lang="en-US" dirty="0"/>
          </a:p>
        </p:txBody>
      </p:sp>
      <p:sp>
        <p:nvSpPr>
          <p:cNvPr id="9" name="Content Placeholder 2"/>
          <p:cNvSpPr>
            <a:spLocks noGrp="1"/>
          </p:cNvSpPr>
          <p:nvPr>
            <p:ph sz="half" idx="10" hasCustomPrompt="1"/>
          </p:nvPr>
        </p:nvSpPr>
        <p:spPr>
          <a:xfrm>
            <a:off x="914400" y="1755775"/>
            <a:ext cx="7696200" cy="4721225"/>
          </a:xfrm>
          <a:prstGeom prst="rect">
            <a:avLst/>
          </a:prstGeom>
        </p:spPr>
        <p:txBody>
          <a:bodyPr lIns="0" tIns="0" rIns="0" bIns="0">
            <a:noAutofit/>
          </a:bodyPr>
          <a:lstStyle>
            <a:lvl1pPr marL="285750" indent="-285750" algn="l">
              <a:lnSpc>
                <a:spcPts val="2220"/>
              </a:lnSpc>
              <a:spcBef>
                <a:spcPts val="600"/>
              </a:spcBef>
              <a:spcAft>
                <a:spcPts val="600"/>
              </a:spcAft>
              <a:buFont typeface="Arial" panose="020B0604020202020204" pitchFamily="34" charset="0"/>
              <a:buChar char="•"/>
              <a:defRPr lang="en-US" sz="1600" kern="100" spc="-40">
                <a:solidFill>
                  <a:schemeClr val="tx1"/>
                </a:solidFill>
                <a:effectLst/>
                <a:latin typeface="Arial"/>
              </a:defRPr>
            </a:lvl1pPr>
            <a:lvl2pPr>
              <a:defRPr sz="2400"/>
            </a:lvl2pPr>
            <a:lvl3pPr>
              <a:defRPr sz="2000"/>
            </a:lvl3pPr>
            <a:lvl4pPr marL="1371600" indent="0">
              <a:buNone/>
              <a:defRPr sz="1800"/>
            </a:lvl4pPr>
            <a:lvl5pPr>
              <a:defRPr sz="1800"/>
            </a:lvl5pPr>
            <a:lvl6pPr>
              <a:defRPr sz="1800"/>
            </a:lvl6pPr>
            <a:lvl7pPr>
              <a:defRPr sz="1800"/>
            </a:lvl7pPr>
            <a:lvl8pPr>
              <a:defRPr sz="1800"/>
            </a:lvl8pPr>
            <a:lvl9pPr>
              <a:defRPr sz="1800"/>
            </a:lvl9pPr>
          </a:lstStyle>
          <a:p>
            <a:r>
              <a:rPr lang="en-US" sz="1600" dirty="0">
                <a:effectLst/>
                <a:latin typeface="Arial"/>
                <a:ea typeface="ＭＳ 明朝"/>
                <a:cs typeface="Times New Roman"/>
              </a:rPr>
              <a:t>Intro Text lorem ipsum que quo que eicille stiorio nseque re sum voluptas autati dolupta tiscimaximi, quam ad quam, que nus estrupta perum venda quassitaest quaerem porpor si omnihillab id quas doluptam esci sendis asperum nonsequam que necto tecum entotatum nistis dolo.k</a:t>
            </a:r>
            <a:endParaRPr lang="en-US" sz="1200" dirty="0">
              <a:effectLst/>
              <a:latin typeface="Cambria"/>
              <a:ea typeface="ＭＳ 明朝"/>
              <a:cs typeface="Times New Roman"/>
            </a:endParaRPr>
          </a:p>
          <a:p>
            <a:r>
              <a:rPr lang="en-US" sz="1600" dirty="0">
                <a:effectLst/>
                <a:latin typeface="Arial"/>
                <a:ea typeface="ＭＳ 明朝"/>
                <a:cs typeface="Times New Roman"/>
              </a:rPr>
              <a:t> </a:t>
            </a:r>
            <a:endParaRPr lang="en-US" sz="1200" dirty="0">
              <a:effectLst/>
              <a:latin typeface="Cambria"/>
              <a:ea typeface="ＭＳ 明朝"/>
              <a:cs typeface="Times New Roman"/>
            </a:endParaRPr>
          </a:p>
        </p:txBody>
      </p:sp>
      <p:sp>
        <p:nvSpPr>
          <p:cNvPr id="10" name="Text Placeholder 18"/>
          <p:cNvSpPr>
            <a:spLocks noGrp="1"/>
          </p:cNvSpPr>
          <p:nvPr>
            <p:ph type="body" sz="quarter" idx="11" hasCustomPrompt="1"/>
          </p:nvPr>
        </p:nvSpPr>
        <p:spPr>
          <a:xfrm>
            <a:off x="914400" y="457200"/>
            <a:ext cx="6172200" cy="228600"/>
          </a:xfrm>
          <a:prstGeom prst="rect">
            <a:avLst/>
          </a:prstGeom>
        </p:spPr>
        <p:txBody>
          <a:bodyPr lIns="0" tIns="0" rIns="0" bIns="0"/>
          <a:lstStyle>
            <a:lvl1pPr marL="0" indent="0">
              <a:buNone/>
              <a:defRPr lang="en-US" sz="1200" smtClean="0">
                <a:solidFill>
                  <a:srgbClr val="354047"/>
                </a:solidFill>
                <a:effectLst/>
              </a:defRPr>
            </a:lvl1pPr>
          </a:lstStyle>
          <a:p>
            <a:r>
              <a:rPr lang="en-US" sz="1200" dirty="0">
                <a:effectLst/>
                <a:latin typeface="+mn-lt"/>
                <a:ea typeface="ＭＳ 明朝"/>
                <a:cs typeface="Times New Roman"/>
              </a:rPr>
              <a:t>Consumer </a:t>
            </a:r>
            <a:r>
              <a:rPr lang="en-US" sz="1200" dirty="0" err="1">
                <a:effectLst/>
                <a:latin typeface="+mn-lt"/>
                <a:ea typeface="ＭＳ 明朝"/>
                <a:cs typeface="Times New Roman"/>
              </a:rPr>
              <a:t>Behaviour</a:t>
            </a:r>
            <a:endParaRPr lang="en-US" sz="1200" dirty="0">
              <a:effectLst/>
              <a:latin typeface="Cambria"/>
              <a:ea typeface="ＭＳ 明朝"/>
              <a:cs typeface="Times New Roman"/>
            </a:endParaRPr>
          </a:p>
        </p:txBody>
      </p:sp>
      <p:sp>
        <p:nvSpPr>
          <p:cNvPr id="11" name="Text Placeholder 20"/>
          <p:cNvSpPr>
            <a:spLocks noGrp="1"/>
          </p:cNvSpPr>
          <p:nvPr>
            <p:ph type="body" sz="quarter" idx="12" hasCustomPrompt="1"/>
          </p:nvPr>
        </p:nvSpPr>
        <p:spPr>
          <a:xfrm>
            <a:off x="914400" y="685800"/>
            <a:ext cx="4267200" cy="228600"/>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200" baseline="0" smtClean="0">
                <a:solidFill>
                  <a:schemeClr val="bg1"/>
                </a:solidFill>
                <a:effectLs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1200" dirty="0">
                <a:effectLst/>
                <a:latin typeface="+mn-lt"/>
                <a:ea typeface="ＭＳ 明朝"/>
                <a:cs typeface="Times New Roman"/>
              </a:rPr>
              <a:t>Creation and Diffusion of Culture</a:t>
            </a:r>
            <a:endParaRPr lang="en-US" sz="1200" dirty="0">
              <a:effectLst/>
              <a:latin typeface="Cambria"/>
              <a:ea typeface="ＭＳ 明朝"/>
              <a:cs typeface="Times New Roman"/>
            </a:endParaRPr>
          </a:p>
        </p:txBody>
      </p:sp>
    </p:spTree>
    <p:extLst>
      <p:ext uri="{BB962C8B-B14F-4D97-AF65-F5344CB8AC3E}">
        <p14:creationId xmlns:p14="http://schemas.microsoft.com/office/powerpoint/2010/main" val="21826062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9"/>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ltLang="en-US"/>
          </a:p>
        </p:txBody>
      </p:sp>
      <p:sp>
        <p:nvSpPr>
          <p:cNvPr id="7" name="Footer Placeholder 21"/>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tLang="en-US"/>
          </a:p>
        </p:txBody>
      </p:sp>
      <p:sp>
        <p:nvSpPr>
          <p:cNvPr id="8" name="Slide Number Placeholder 17"/>
          <p:cNvSpPr>
            <a:spLocks noGrp="1"/>
          </p:cNvSpPr>
          <p:nvPr>
            <p:ph type="sldNum" sz="quarter" idx="12"/>
          </p:nvPr>
        </p:nvSpPr>
        <p:spPr>
          <a:xfrm>
            <a:off x="6553200" y="6356350"/>
            <a:ext cx="2133600" cy="365125"/>
          </a:xfrm>
          <a:prstGeom prst="rect">
            <a:avLst/>
          </a:prstGeom>
        </p:spPr>
        <p:txBody>
          <a:bodyPr/>
          <a:lstStyle>
            <a:lvl1pPr>
              <a:defRPr/>
            </a:lvl1pPr>
          </a:lstStyle>
          <a:p>
            <a:fld id="{0FCFDE82-49CA-4128-8B1A-8687281E1429}" type="slidenum">
              <a:rPr lang="en-US"/>
              <a:pPr/>
              <a:t>‹#›</a:t>
            </a:fld>
            <a:endParaRPr lang="en-US"/>
          </a:p>
        </p:txBody>
      </p:sp>
    </p:spTree>
    <p:extLst>
      <p:ext uri="{BB962C8B-B14F-4D97-AF65-F5344CB8AC3E}">
        <p14:creationId xmlns:p14="http://schemas.microsoft.com/office/powerpoint/2010/main" val="61024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13" name="Text Placeholder 12"/>
          <p:cNvSpPr>
            <a:spLocks noGrp="1"/>
          </p:cNvSpPr>
          <p:nvPr>
            <p:ph type="body" sz="quarter" idx="15" hasCustomPrompt="1"/>
          </p:nvPr>
        </p:nvSpPr>
        <p:spPr>
          <a:xfrm>
            <a:off x="628650" y="316820"/>
            <a:ext cx="8515350" cy="605744"/>
          </a:xfrm>
          <a:prstGeom prst="rect">
            <a:avLst/>
          </a:prstGeom>
        </p:spPr>
        <p:txBody>
          <a:bodyPr/>
          <a:lstStyle>
            <a:lvl1pPr marL="0" indent="0" algn="ctr">
              <a:buNone/>
              <a:defRPr sz="2800" b="1">
                <a:solidFill>
                  <a:srgbClr val="78BE20"/>
                </a:solidFill>
                <a:latin typeface="+mn-lt"/>
                <a:cs typeface="Arial" panose="020B0604020202020204" pitchFamily="34" charset="0"/>
              </a:defRPr>
            </a:lvl1pPr>
          </a:lstStyle>
          <a:p>
            <a:pPr lvl="0"/>
            <a:r>
              <a:rPr lang="en-US" dirty="0"/>
              <a:t>Title of Section</a:t>
            </a:r>
            <a:endParaRPr lang="en-CA" dirty="0"/>
          </a:p>
        </p:txBody>
      </p:sp>
      <p:sp>
        <p:nvSpPr>
          <p:cNvPr id="14" name="Text Placeholder 12"/>
          <p:cNvSpPr>
            <a:spLocks noGrp="1"/>
          </p:cNvSpPr>
          <p:nvPr>
            <p:ph type="body" sz="quarter" idx="16" hasCustomPrompt="1"/>
          </p:nvPr>
        </p:nvSpPr>
        <p:spPr>
          <a:xfrm>
            <a:off x="628650" y="772373"/>
            <a:ext cx="8515350" cy="479696"/>
          </a:xfrm>
          <a:prstGeom prst="rect">
            <a:avLst/>
          </a:prstGeom>
        </p:spPr>
        <p:txBody>
          <a:bodyPr/>
          <a:lstStyle>
            <a:lvl1pPr marL="0" indent="0" algn="ctr">
              <a:buNone/>
              <a:defRPr lang="en-CA" sz="2800" i="1" kern="1200" dirty="0">
                <a:solidFill>
                  <a:schemeClr val="tx1"/>
                </a:solidFill>
                <a:latin typeface="+mn-lt"/>
                <a:ea typeface="+mn-ea"/>
                <a:cs typeface="Arial" panose="020B0604020202020204" pitchFamily="34" charset="0"/>
              </a:defRPr>
            </a:lvl1pPr>
          </a:lstStyle>
          <a:p>
            <a:pPr lvl="0"/>
            <a:r>
              <a:rPr lang="en-US" dirty="0"/>
              <a:t>Subheading Lorem Ipsum</a:t>
            </a:r>
            <a:endParaRPr lang="en-CA" dirty="0"/>
          </a:p>
        </p:txBody>
      </p:sp>
      <p:sp>
        <p:nvSpPr>
          <p:cNvPr id="16" name="Text Placeholder 15"/>
          <p:cNvSpPr>
            <a:spLocks noGrp="1"/>
          </p:cNvSpPr>
          <p:nvPr>
            <p:ph type="body" sz="quarter" idx="17" hasCustomPrompt="1"/>
          </p:nvPr>
        </p:nvSpPr>
        <p:spPr>
          <a:xfrm>
            <a:off x="1020534" y="1789262"/>
            <a:ext cx="7594829" cy="4448252"/>
          </a:xfrm>
          <a:prstGeom prst="rect">
            <a:avLst/>
          </a:prstGeom>
        </p:spPr>
        <p:txBody>
          <a:bodyPr/>
          <a:lstStyle>
            <a:lvl1pPr>
              <a:defRPr sz="2200">
                <a:solidFill>
                  <a:schemeClr val="tx1"/>
                </a:solidFill>
                <a:latin typeface="+mn-lt"/>
                <a:cs typeface="Arial" panose="020B0604020202020204" pitchFamily="34" charset="0"/>
              </a:defRPr>
            </a:lvl1pPr>
            <a:lvl2pPr marL="514350" indent="-171450">
              <a:buSzPct val="50000"/>
              <a:buFont typeface="Courier New" panose="02070309020205020404" pitchFamily="49" charset="0"/>
              <a:buChar char="o"/>
              <a:defRPr sz="2000">
                <a:latin typeface="+mn-lt"/>
              </a:defRPr>
            </a:lvl2pPr>
          </a:lstStyle>
          <a:p>
            <a:pPr lvl="0"/>
            <a:r>
              <a:rPr lang="en-US" dirty="0"/>
              <a:t>Text goes here</a:t>
            </a:r>
          </a:p>
          <a:p>
            <a:pPr lvl="1"/>
            <a:r>
              <a:rPr lang="en-US" dirty="0"/>
              <a:t>Lorem Ipsum</a:t>
            </a:r>
          </a:p>
          <a:p>
            <a:pPr lvl="2"/>
            <a:endParaRPr lang="en-CA" dirty="0"/>
          </a:p>
        </p:txBody>
      </p:sp>
      <p:sp>
        <p:nvSpPr>
          <p:cNvPr id="17" name="TextBox 16"/>
          <p:cNvSpPr txBox="1"/>
          <p:nvPr userDrawn="1"/>
        </p:nvSpPr>
        <p:spPr>
          <a:xfrm>
            <a:off x="628651" y="6388158"/>
            <a:ext cx="7986713" cy="219291"/>
          </a:xfrm>
          <a:prstGeom prst="rect">
            <a:avLst/>
          </a:prstGeom>
          <a:noFill/>
        </p:spPr>
        <p:txBody>
          <a:bodyPr wrap="square" rtlCol="0">
            <a:spAutoFit/>
          </a:bodyPr>
          <a:lstStyle/>
          <a:p>
            <a:r>
              <a:rPr lang="en-CA" sz="825" dirty="0">
                <a:solidFill>
                  <a:srgbClr val="C1C6C8"/>
                </a:solidFill>
                <a:latin typeface="Arial" panose="020B0604020202020204" pitchFamily="34" charset="0"/>
                <a:cs typeface="Arial" panose="020B0604020202020204" pitchFamily="34" charset="0"/>
              </a:rPr>
              <a:t>UBC SAUDER SCHOOL OF BUSINESS | ROBERT H. LEE GRADUATE SCHOOL</a:t>
            </a:r>
          </a:p>
        </p:txBody>
      </p:sp>
    </p:spTree>
    <p:extLst>
      <p:ext uri="{BB962C8B-B14F-4D97-AF65-F5344CB8AC3E}">
        <p14:creationId xmlns:p14="http://schemas.microsoft.com/office/powerpoint/2010/main" val="661851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r>
              <a:rPr lang="en-CA"/>
              <a:t>UBC SAUDER SCHOOL OF BUSINESS | ROBERT H. LEE GRADUATE SCHOOL</a:t>
            </a:r>
            <a:endParaRPr lang="en-CA"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4472" y="1708919"/>
            <a:ext cx="2787704" cy="3213196"/>
          </a:xfrm>
          <a:prstGeom prst="rect">
            <a:avLst/>
          </a:prstGeom>
        </p:spPr>
      </p:pic>
      <p:sp>
        <p:nvSpPr>
          <p:cNvPr id="12" name="TextBox 11"/>
          <p:cNvSpPr txBox="1"/>
          <p:nvPr userDrawn="1"/>
        </p:nvSpPr>
        <p:spPr>
          <a:xfrm>
            <a:off x="4082143" y="1708919"/>
            <a:ext cx="4243506" cy="738664"/>
          </a:xfrm>
          <a:prstGeom prst="rect">
            <a:avLst/>
          </a:prstGeom>
          <a:noFill/>
        </p:spPr>
        <p:txBody>
          <a:bodyPr wrap="square" rtlCol="0">
            <a:spAutoFit/>
          </a:bodyPr>
          <a:lstStyle/>
          <a:p>
            <a:r>
              <a:rPr lang="en-US" sz="2400" b="1" dirty="0">
                <a:solidFill>
                  <a:srgbClr val="78BE20"/>
                </a:solidFill>
              </a:rPr>
              <a:t>XXXX Theory</a:t>
            </a:r>
          </a:p>
          <a:p>
            <a:r>
              <a:rPr lang="en-US" i="1" dirty="0" err="1"/>
              <a:t>Jambon</a:t>
            </a:r>
            <a:r>
              <a:rPr lang="en-US" i="1" dirty="0"/>
              <a:t> and </a:t>
            </a:r>
            <a:r>
              <a:rPr lang="en-US" i="1" dirty="0" err="1"/>
              <a:t>Jambon</a:t>
            </a:r>
            <a:endParaRPr lang="en-US" i="1" dirty="0"/>
          </a:p>
        </p:txBody>
      </p:sp>
      <p:sp>
        <p:nvSpPr>
          <p:cNvPr id="13" name="TextBox 12"/>
          <p:cNvSpPr txBox="1"/>
          <p:nvPr userDrawn="1"/>
        </p:nvSpPr>
        <p:spPr>
          <a:xfrm>
            <a:off x="4082143" y="2509765"/>
            <a:ext cx="1149674" cy="369332"/>
          </a:xfrm>
          <a:prstGeom prst="rect">
            <a:avLst/>
          </a:prstGeom>
          <a:noFill/>
        </p:spPr>
        <p:txBody>
          <a:bodyPr wrap="none" rtlCol="0">
            <a:spAutoFit/>
          </a:bodyPr>
          <a:lstStyle/>
          <a:p>
            <a:r>
              <a:rPr lang="en-US" dirty="0" err="1"/>
              <a:t>Bla</a:t>
            </a:r>
            <a:r>
              <a:rPr lang="en-US" dirty="0"/>
              <a:t> </a:t>
            </a:r>
            <a:r>
              <a:rPr lang="en-US" dirty="0" err="1"/>
              <a:t>bla</a:t>
            </a:r>
            <a:r>
              <a:rPr lang="en-US" dirty="0"/>
              <a:t> </a:t>
            </a:r>
            <a:r>
              <a:rPr lang="en-US" dirty="0" err="1"/>
              <a:t>bla</a:t>
            </a:r>
            <a:endParaRPr lang="en-US" dirty="0"/>
          </a:p>
        </p:txBody>
      </p:sp>
      <p:sp>
        <p:nvSpPr>
          <p:cNvPr id="14" name="Rectangle 13"/>
          <p:cNvSpPr/>
          <p:nvPr userDrawn="1"/>
        </p:nvSpPr>
        <p:spPr>
          <a:xfrm>
            <a:off x="1054472" y="1632858"/>
            <a:ext cx="7575178" cy="3420836"/>
          </a:xfrm>
          <a:prstGeom prst="rect">
            <a:avLst/>
          </a:prstGeom>
          <a:noFill/>
          <a:ln>
            <a:solidFill>
              <a:srgbClr val="78BE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4648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173FC0D-9322-4EB6-B28E-B0F1BD11AA60}" type="datetimeFigureOut">
              <a:rPr lang="en-US" smtClean="0"/>
              <a:t>5/9/2026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387860-41F6-443C-9174-114052E33DEC}" type="slidenum">
              <a:rPr lang="en-US" smtClean="0"/>
              <a:t>‹#›</a:t>
            </a:fld>
            <a:endParaRPr lang="en-US"/>
          </a:p>
        </p:txBody>
      </p:sp>
    </p:spTree>
    <p:extLst>
      <p:ext uri="{BB962C8B-B14F-4D97-AF65-F5344CB8AC3E}">
        <p14:creationId xmlns:p14="http://schemas.microsoft.com/office/powerpoint/2010/main" val="2801130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3FC0D-9322-4EB6-B28E-B0F1BD11AA60}" type="datetimeFigureOut">
              <a:rPr lang="en-US" smtClean="0"/>
              <a:t>5/9/2026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387860-41F6-443C-9174-114052E33DEC}" type="slidenum">
              <a:rPr lang="en-US" smtClean="0"/>
              <a:t>‹#›</a:t>
            </a:fld>
            <a:endParaRPr lang="en-US"/>
          </a:p>
        </p:txBody>
      </p:sp>
    </p:spTree>
    <p:extLst>
      <p:ext uri="{BB962C8B-B14F-4D97-AF65-F5344CB8AC3E}">
        <p14:creationId xmlns:p14="http://schemas.microsoft.com/office/powerpoint/2010/main" val="1649377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73FC0D-9322-4EB6-B28E-B0F1BD11AA60}" type="datetimeFigureOut">
              <a:rPr lang="en-US" smtClean="0"/>
              <a:t>5/9/2026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387860-41F6-443C-9174-114052E33DEC}" type="slidenum">
              <a:rPr lang="en-US" smtClean="0"/>
              <a:t>‹#›</a:t>
            </a:fld>
            <a:endParaRPr lang="en-US"/>
          </a:p>
        </p:txBody>
      </p:sp>
    </p:spTree>
    <p:extLst>
      <p:ext uri="{BB962C8B-B14F-4D97-AF65-F5344CB8AC3E}">
        <p14:creationId xmlns:p14="http://schemas.microsoft.com/office/powerpoint/2010/main" val="4208775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73FC0D-9322-4EB6-B28E-B0F1BD11AA60}" type="datetimeFigureOut">
              <a:rPr lang="en-US" smtClean="0"/>
              <a:t>5/9/2026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387860-41F6-443C-9174-114052E33DEC}" type="slidenum">
              <a:rPr lang="en-US" smtClean="0"/>
              <a:t>‹#›</a:t>
            </a:fld>
            <a:endParaRPr lang="en-US"/>
          </a:p>
        </p:txBody>
      </p:sp>
    </p:spTree>
    <p:extLst>
      <p:ext uri="{BB962C8B-B14F-4D97-AF65-F5344CB8AC3E}">
        <p14:creationId xmlns:p14="http://schemas.microsoft.com/office/powerpoint/2010/main" val="4010063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73FC0D-9322-4EB6-B28E-B0F1BD11AA60}" type="datetimeFigureOut">
              <a:rPr lang="en-US" smtClean="0"/>
              <a:t>5/9/2026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387860-41F6-443C-9174-114052E33DEC}" type="slidenum">
              <a:rPr lang="en-US" smtClean="0"/>
              <a:t>‹#›</a:t>
            </a:fld>
            <a:endParaRPr lang="en-US"/>
          </a:p>
        </p:txBody>
      </p:sp>
    </p:spTree>
    <p:extLst>
      <p:ext uri="{BB962C8B-B14F-4D97-AF65-F5344CB8AC3E}">
        <p14:creationId xmlns:p14="http://schemas.microsoft.com/office/powerpoint/2010/main" val="21527941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xml"/><Relationship Id="rId4" Type="http://schemas.openxmlformats.org/officeDocument/2006/relationships/image" Target="../media/image3.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theme" Target="../theme/theme4.xml"/><Relationship Id="rId2" Type="http://schemas.openxmlformats.org/officeDocument/2006/relationships/slideLayout" Target="../slideLayouts/slideLayout6.xml"/><Relationship Id="rId16" Type="http://schemas.openxmlformats.org/officeDocument/2006/relationships/slideLayout" Target="../slideLayouts/slideLayout20.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5267" y="5759858"/>
            <a:ext cx="2429256" cy="765048"/>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48742" y="464820"/>
            <a:ext cx="1484379" cy="441961"/>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49" y="-19896"/>
            <a:ext cx="9144000" cy="5522976"/>
          </a:xfrm>
          <a:prstGeom prst="rect">
            <a:avLst/>
          </a:prstGeom>
        </p:spPr>
      </p:pic>
      <p:sp>
        <p:nvSpPr>
          <p:cNvPr id="6" name="Isosceles Triangle 5"/>
          <p:cNvSpPr/>
          <p:nvPr userDrawn="1"/>
        </p:nvSpPr>
        <p:spPr>
          <a:xfrm>
            <a:off x="-7726" y="-19896"/>
            <a:ext cx="4686101" cy="3339548"/>
          </a:xfrm>
          <a:custGeom>
            <a:avLst/>
            <a:gdLst>
              <a:gd name="connsiteX0" fmla="*/ 0 w 1060704"/>
              <a:gd name="connsiteY0" fmla="*/ 914400 h 914400"/>
              <a:gd name="connsiteX1" fmla="*/ 530352 w 1060704"/>
              <a:gd name="connsiteY1" fmla="*/ 0 h 914400"/>
              <a:gd name="connsiteX2" fmla="*/ 1060704 w 1060704"/>
              <a:gd name="connsiteY2" fmla="*/ 914400 h 914400"/>
              <a:gd name="connsiteX3" fmla="*/ 0 w 1060704"/>
              <a:gd name="connsiteY3" fmla="*/ 914400 h 914400"/>
              <a:gd name="connsiteX0" fmla="*/ 0 w 1816078"/>
              <a:gd name="connsiteY0" fmla="*/ 0 h 2574235"/>
              <a:gd name="connsiteX1" fmla="*/ 1285726 w 1816078"/>
              <a:gd name="connsiteY1" fmla="*/ 1659835 h 2574235"/>
              <a:gd name="connsiteX2" fmla="*/ 1816078 w 1816078"/>
              <a:gd name="connsiteY2" fmla="*/ 2574235 h 2574235"/>
              <a:gd name="connsiteX3" fmla="*/ 0 w 1816078"/>
              <a:gd name="connsiteY3" fmla="*/ 0 h 2574235"/>
              <a:gd name="connsiteX0" fmla="*/ 42539 w 1328265"/>
              <a:gd name="connsiteY0" fmla="*/ 0 h 4393096"/>
              <a:gd name="connsiteX1" fmla="*/ 1328265 w 1328265"/>
              <a:gd name="connsiteY1" fmla="*/ 1659835 h 4393096"/>
              <a:gd name="connsiteX2" fmla="*/ 0 w 1328265"/>
              <a:gd name="connsiteY2" fmla="*/ 4393096 h 4393096"/>
              <a:gd name="connsiteX3" fmla="*/ 42539 w 1328265"/>
              <a:gd name="connsiteY3" fmla="*/ 0 h 4393096"/>
              <a:gd name="connsiteX0" fmla="*/ 42539 w 6248134"/>
              <a:gd name="connsiteY0" fmla="*/ 49696 h 4442792"/>
              <a:gd name="connsiteX1" fmla="*/ 6248134 w 6248134"/>
              <a:gd name="connsiteY1" fmla="*/ 0 h 4442792"/>
              <a:gd name="connsiteX2" fmla="*/ 0 w 6248134"/>
              <a:gd name="connsiteY2" fmla="*/ 4442792 h 4442792"/>
              <a:gd name="connsiteX3" fmla="*/ 42539 w 6248134"/>
              <a:gd name="connsiteY3" fmla="*/ 49696 h 4442792"/>
              <a:gd name="connsiteX0" fmla="*/ 2783 w 6248134"/>
              <a:gd name="connsiteY0" fmla="*/ 0 h 4452731"/>
              <a:gd name="connsiteX1" fmla="*/ 6248134 w 6248134"/>
              <a:gd name="connsiteY1" fmla="*/ 9939 h 4452731"/>
              <a:gd name="connsiteX2" fmla="*/ 0 w 6248134"/>
              <a:gd name="connsiteY2" fmla="*/ 4452731 h 4452731"/>
              <a:gd name="connsiteX3" fmla="*/ 2783 w 6248134"/>
              <a:gd name="connsiteY3" fmla="*/ 0 h 4452731"/>
            </a:gdLst>
            <a:ahLst/>
            <a:cxnLst>
              <a:cxn ang="0">
                <a:pos x="connsiteX0" y="connsiteY0"/>
              </a:cxn>
              <a:cxn ang="0">
                <a:pos x="connsiteX1" y="connsiteY1"/>
              </a:cxn>
              <a:cxn ang="0">
                <a:pos x="connsiteX2" y="connsiteY2"/>
              </a:cxn>
              <a:cxn ang="0">
                <a:pos x="connsiteX3" y="connsiteY3"/>
              </a:cxn>
            </a:cxnLst>
            <a:rect l="l" t="t" r="r" b="b"/>
            <a:pathLst>
              <a:path w="6248134" h="4452731">
                <a:moveTo>
                  <a:pt x="2783" y="0"/>
                </a:moveTo>
                <a:lnTo>
                  <a:pt x="6248134" y="9939"/>
                </a:lnTo>
                <a:lnTo>
                  <a:pt x="0" y="4452731"/>
                </a:lnTo>
                <a:cubicBezTo>
                  <a:pt x="928" y="2968487"/>
                  <a:pt x="1855" y="1484244"/>
                  <a:pt x="2783" y="0"/>
                </a:cubicBezTo>
                <a:close/>
              </a:path>
            </a:pathLst>
          </a:custGeom>
          <a:solidFill>
            <a:srgbClr val="78BE20">
              <a:alpha val="7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35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26153" y="357941"/>
            <a:ext cx="1484379" cy="441961"/>
          </a:xfrm>
          <a:prstGeom prst="rect">
            <a:avLst/>
          </a:prstGeom>
        </p:spPr>
      </p:pic>
    </p:spTree>
    <p:extLst>
      <p:ext uri="{BB962C8B-B14F-4D97-AF65-F5344CB8AC3E}">
        <p14:creationId xmlns:p14="http://schemas.microsoft.com/office/powerpoint/2010/main" val="2713620957"/>
      </p:ext>
    </p:extLst>
  </p:cSld>
  <p:clrMap bg1="lt1" tx1="dk1" bg2="lt2" tx2="dk2" accent1="accent1" accent2="accent2" accent3="accent3" accent4="accent4" accent5="accent5" accent6="accent6" hlink="hlink" folHlink="folHlink"/>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359538" y="6418040"/>
            <a:ext cx="4177573" cy="365125"/>
          </a:xfrm>
          <a:prstGeom prst="rect">
            <a:avLst/>
          </a:prstGeom>
        </p:spPr>
        <p:txBody>
          <a:bodyPr vert="horz" lIns="91440" tIns="45720" rIns="91440" bIns="45720" rtlCol="0" anchor="ctr"/>
          <a:lstStyle>
            <a:lvl1pPr algn="r">
              <a:defRPr sz="825">
                <a:solidFill>
                  <a:schemeClr val="tx1">
                    <a:tint val="75000"/>
                  </a:schemeClr>
                </a:solidFill>
                <a:latin typeface="Arial" panose="020B0604020202020204" pitchFamily="34" charset="0"/>
                <a:cs typeface="Arial" panose="020B0604020202020204" pitchFamily="34" charset="0"/>
              </a:defRPr>
            </a:lvl1pPr>
          </a:lstStyle>
          <a:p>
            <a:r>
              <a:rPr lang="en-CA" dirty="0"/>
              <a:t>UBC SAUDER SCHOOL OF BUSINESS | ROBERT H. LEE GRADUATE SCHOOL</a:t>
            </a:r>
          </a:p>
        </p:txBody>
      </p:sp>
      <p:sp>
        <p:nvSpPr>
          <p:cNvPr id="9" name="Isosceles Triangle 8"/>
          <p:cNvSpPr/>
          <p:nvPr userDrawn="1"/>
        </p:nvSpPr>
        <p:spPr>
          <a:xfrm>
            <a:off x="-15870" y="-17368"/>
            <a:ext cx="620188" cy="6875368"/>
          </a:xfrm>
          <a:custGeom>
            <a:avLst/>
            <a:gdLst>
              <a:gd name="connsiteX0" fmla="*/ 0 w 489857"/>
              <a:gd name="connsiteY0" fmla="*/ 0 h 6923314"/>
              <a:gd name="connsiteX1" fmla="*/ 489857 w 489857"/>
              <a:gd name="connsiteY1" fmla="*/ 0 h 6923314"/>
              <a:gd name="connsiteX2" fmla="*/ 489857 w 489857"/>
              <a:gd name="connsiteY2" fmla="*/ 6923314 h 6923314"/>
              <a:gd name="connsiteX3" fmla="*/ 0 w 489857"/>
              <a:gd name="connsiteY3" fmla="*/ 6923314 h 6923314"/>
              <a:gd name="connsiteX4" fmla="*/ 0 w 489857"/>
              <a:gd name="connsiteY4" fmla="*/ 0 h 6923314"/>
              <a:gd name="connsiteX0" fmla="*/ 0 w 489857"/>
              <a:gd name="connsiteY0" fmla="*/ 0 h 6923314"/>
              <a:gd name="connsiteX1" fmla="*/ 381000 w 489857"/>
              <a:gd name="connsiteY1" fmla="*/ 0 h 6923314"/>
              <a:gd name="connsiteX2" fmla="*/ 489857 w 489857"/>
              <a:gd name="connsiteY2" fmla="*/ 6923314 h 6923314"/>
              <a:gd name="connsiteX3" fmla="*/ 0 w 489857"/>
              <a:gd name="connsiteY3" fmla="*/ 6923314 h 6923314"/>
              <a:gd name="connsiteX4" fmla="*/ 0 w 489857"/>
              <a:gd name="connsiteY4" fmla="*/ 0 h 6923314"/>
              <a:gd name="connsiteX0" fmla="*/ 0 w 533400"/>
              <a:gd name="connsiteY0" fmla="*/ 0 h 6923314"/>
              <a:gd name="connsiteX1" fmla="*/ 381000 w 533400"/>
              <a:gd name="connsiteY1" fmla="*/ 0 h 6923314"/>
              <a:gd name="connsiteX2" fmla="*/ 533400 w 533400"/>
              <a:gd name="connsiteY2" fmla="*/ 1023257 h 6923314"/>
              <a:gd name="connsiteX3" fmla="*/ 0 w 533400"/>
              <a:gd name="connsiteY3" fmla="*/ 6923314 h 6923314"/>
              <a:gd name="connsiteX4" fmla="*/ 0 w 533400"/>
              <a:gd name="connsiteY4" fmla="*/ 0 h 6923314"/>
              <a:gd name="connsiteX0" fmla="*/ 0 w 533400"/>
              <a:gd name="connsiteY0" fmla="*/ 21771 h 6945085"/>
              <a:gd name="connsiteX1" fmla="*/ 293914 w 533400"/>
              <a:gd name="connsiteY1" fmla="*/ 0 h 6945085"/>
              <a:gd name="connsiteX2" fmla="*/ 533400 w 533400"/>
              <a:gd name="connsiteY2" fmla="*/ 1045028 h 6945085"/>
              <a:gd name="connsiteX3" fmla="*/ 0 w 533400"/>
              <a:gd name="connsiteY3" fmla="*/ 6945085 h 6945085"/>
              <a:gd name="connsiteX4" fmla="*/ 0 w 533400"/>
              <a:gd name="connsiteY4" fmla="*/ 21771 h 6945085"/>
              <a:gd name="connsiteX0" fmla="*/ 0 w 511629"/>
              <a:gd name="connsiteY0" fmla="*/ 21771 h 6945085"/>
              <a:gd name="connsiteX1" fmla="*/ 293914 w 511629"/>
              <a:gd name="connsiteY1" fmla="*/ 0 h 6945085"/>
              <a:gd name="connsiteX2" fmla="*/ 511629 w 511629"/>
              <a:gd name="connsiteY2" fmla="*/ 1545771 h 6945085"/>
              <a:gd name="connsiteX3" fmla="*/ 0 w 511629"/>
              <a:gd name="connsiteY3" fmla="*/ 6945085 h 6945085"/>
              <a:gd name="connsiteX4" fmla="*/ 0 w 511629"/>
              <a:gd name="connsiteY4" fmla="*/ 21771 h 6945085"/>
              <a:gd name="connsiteX0" fmla="*/ 0 w 511629"/>
              <a:gd name="connsiteY0" fmla="*/ 0 h 6923314"/>
              <a:gd name="connsiteX1" fmla="*/ 170624 w 511629"/>
              <a:gd name="connsiteY1" fmla="*/ 19326 h 6923314"/>
              <a:gd name="connsiteX2" fmla="*/ 511629 w 511629"/>
              <a:gd name="connsiteY2" fmla="*/ 1524000 h 6923314"/>
              <a:gd name="connsiteX3" fmla="*/ 0 w 511629"/>
              <a:gd name="connsiteY3" fmla="*/ 6923314 h 6923314"/>
              <a:gd name="connsiteX4" fmla="*/ 0 w 511629"/>
              <a:gd name="connsiteY4" fmla="*/ 0 h 6923314"/>
              <a:gd name="connsiteX0" fmla="*/ 0 w 583548"/>
              <a:gd name="connsiteY0" fmla="*/ 0 h 6923314"/>
              <a:gd name="connsiteX1" fmla="*/ 170624 w 583548"/>
              <a:gd name="connsiteY1" fmla="*/ 19326 h 6923314"/>
              <a:gd name="connsiteX2" fmla="*/ 583548 w 583548"/>
              <a:gd name="connsiteY2" fmla="*/ 1452081 h 6923314"/>
              <a:gd name="connsiteX3" fmla="*/ 0 w 583548"/>
              <a:gd name="connsiteY3" fmla="*/ 6923314 h 6923314"/>
              <a:gd name="connsiteX4" fmla="*/ 0 w 583548"/>
              <a:gd name="connsiteY4" fmla="*/ 0 h 6923314"/>
              <a:gd name="connsiteX0" fmla="*/ 0 w 645193"/>
              <a:gd name="connsiteY0" fmla="*/ 0 h 6923314"/>
              <a:gd name="connsiteX1" fmla="*/ 170624 w 645193"/>
              <a:gd name="connsiteY1" fmla="*/ 19326 h 6923314"/>
              <a:gd name="connsiteX2" fmla="*/ 645193 w 645193"/>
              <a:gd name="connsiteY2" fmla="*/ 1267146 h 6923314"/>
              <a:gd name="connsiteX3" fmla="*/ 0 w 645193"/>
              <a:gd name="connsiteY3" fmla="*/ 6923314 h 6923314"/>
              <a:gd name="connsiteX4" fmla="*/ 0 w 645193"/>
              <a:gd name="connsiteY4" fmla="*/ 0 h 6923314"/>
              <a:gd name="connsiteX0" fmla="*/ 102742 w 645193"/>
              <a:gd name="connsiteY0" fmla="*/ 155335 h 6903988"/>
              <a:gd name="connsiteX1" fmla="*/ 170624 w 645193"/>
              <a:gd name="connsiteY1" fmla="*/ 0 h 6903988"/>
              <a:gd name="connsiteX2" fmla="*/ 645193 w 645193"/>
              <a:gd name="connsiteY2" fmla="*/ 1247820 h 6903988"/>
              <a:gd name="connsiteX3" fmla="*/ 0 w 645193"/>
              <a:gd name="connsiteY3" fmla="*/ 6903988 h 6903988"/>
              <a:gd name="connsiteX4" fmla="*/ 102742 w 645193"/>
              <a:gd name="connsiteY4" fmla="*/ 155335 h 6903988"/>
              <a:gd name="connsiteX0" fmla="*/ 0 w 655467"/>
              <a:gd name="connsiteY0" fmla="*/ 42320 h 6903988"/>
              <a:gd name="connsiteX1" fmla="*/ 180898 w 655467"/>
              <a:gd name="connsiteY1" fmla="*/ 0 h 6903988"/>
              <a:gd name="connsiteX2" fmla="*/ 655467 w 655467"/>
              <a:gd name="connsiteY2" fmla="*/ 1247820 h 6903988"/>
              <a:gd name="connsiteX3" fmla="*/ 10274 w 655467"/>
              <a:gd name="connsiteY3" fmla="*/ 6903988 h 6903988"/>
              <a:gd name="connsiteX4" fmla="*/ 0 w 655467"/>
              <a:gd name="connsiteY4" fmla="*/ 42320 h 6903988"/>
              <a:gd name="connsiteX0" fmla="*/ 0 w 655467"/>
              <a:gd name="connsiteY0" fmla="*/ 11497 h 6873165"/>
              <a:gd name="connsiteX1" fmla="*/ 211720 w 655467"/>
              <a:gd name="connsiteY1" fmla="*/ 0 h 6873165"/>
              <a:gd name="connsiteX2" fmla="*/ 655467 w 655467"/>
              <a:gd name="connsiteY2" fmla="*/ 1216997 h 6873165"/>
              <a:gd name="connsiteX3" fmla="*/ 10274 w 655467"/>
              <a:gd name="connsiteY3" fmla="*/ 6873165 h 6873165"/>
              <a:gd name="connsiteX4" fmla="*/ 0 w 655467"/>
              <a:gd name="connsiteY4" fmla="*/ 11497 h 6873165"/>
              <a:gd name="connsiteX0" fmla="*/ 0 w 655467"/>
              <a:gd name="connsiteY0" fmla="*/ 1223 h 6862891"/>
              <a:gd name="connsiteX1" fmla="*/ 119253 w 655467"/>
              <a:gd name="connsiteY1" fmla="*/ 0 h 6862891"/>
              <a:gd name="connsiteX2" fmla="*/ 655467 w 655467"/>
              <a:gd name="connsiteY2" fmla="*/ 1206723 h 6862891"/>
              <a:gd name="connsiteX3" fmla="*/ 10274 w 655467"/>
              <a:gd name="connsiteY3" fmla="*/ 6862891 h 6862891"/>
              <a:gd name="connsiteX4" fmla="*/ 0 w 655467"/>
              <a:gd name="connsiteY4" fmla="*/ 1223 h 6862891"/>
              <a:gd name="connsiteX0" fmla="*/ 0 w 826917"/>
              <a:gd name="connsiteY0" fmla="*/ 13700 h 6875368"/>
              <a:gd name="connsiteX1" fmla="*/ 119253 w 826917"/>
              <a:gd name="connsiteY1" fmla="*/ 12477 h 6875368"/>
              <a:gd name="connsiteX2" fmla="*/ 826917 w 826917"/>
              <a:gd name="connsiteY2" fmla="*/ 0 h 6875368"/>
              <a:gd name="connsiteX3" fmla="*/ 10274 w 826917"/>
              <a:gd name="connsiteY3" fmla="*/ 6875368 h 6875368"/>
              <a:gd name="connsiteX4" fmla="*/ 0 w 826917"/>
              <a:gd name="connsiteY4" fmla="*/ 13700 h 6875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917" h="6875368">
                <a:moveTo>
                  <a:pt x="0" y="13700"/>
                </a:moveTo>
                <a:lnTo>
                  <a:pt x="119253" y="12477"/>
                </a:lnTo>
                <a:lnTo>
                  <a:pt x="826917" y="0"/>
                </a:lnTo>
                <a:lnTo>
                  <a:pt x="10274" y="6875368"/>
                </a:lnTo>
                <a:cubicBezTo>
                  <a:pt x="6849" y="4588145"/>
                  <a:pt x="3425" y="2300923"/>
                  <a:pt x="0" y="13700"/>
                </a:cubicBezTo>
                <a:close/>
              </a:path>
            </a:pathLst>
          </a:cu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5" name="Slide Number Placeholder 5"/>
          <p:cNvSpPr txBox="1">
            <a:spLocks/>
          </p:cNvSpPr>
          <p:nvPr userDrawn="1"/>
        </p:nvSpPr>
        <p:spPr>
          <a:xfrm>
            <a:off x="6757307" y="6413502"/>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F81FF85-AEAF-4B40-9D7C-BF004D34DDCA}" type="slidenum">
              <a:rPr lang="en-CA" sz="1800" kern="1200" smtClean="0">
                <a:solidFill>
                  <a:schemeClr val="tx1">
                    <a:tint val="75000"/>
                  </a:schemeClr>
                </a:solidFill>
                <a:latin typeface="Arial" panose="020B0604020202020204" pitchFamily="34" charset="0"/>
                <a:ea typeface="+mn-ea"/>
                <a:cs typeface="Arial" panose="020B0604020202020204" pitchFamily="34" charset="0"/>
              </a:rPr>
              <a:pPr algn="r"/>
              <a:t>‹#›</a:t>
            </a:fld>
            <a:endParaRPr lang="en-CA" sz="825" kern="1200" dirty="0">
              <a:solidFill>
                <a:schemeClr val="tx1">
                  <a:tint val="75000"/>
                </a:schemeClr>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55736140"/>
      </p:ext>
    </p:extLst>
  </p:cSld>
  <p:clrMap bg1="lt1" tx1="dk1" bg2="lt2" tx2="dk2" accent1="accent1" accent2="accent2" accent3="accent3" accent4="accent4" accent5="accent5" accent6="accent6" hlink="hlink" folHlink="folHlink"/>
  <p:sldLayoutIdLst>
    <p:sldLayoutId id="2147483663" r:id="rId1"/>
    <p:sldLayoutId id="2147483720"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359538" y="6418040"/>
            <a:ext cx="4177573" cy="365125"/>
          </a:xfrm>
          <a:prstGeom prst="rect">
            <a:avLst/>
          </a:prstGeom>
        </p:spPr>
        <p:txBody>
          <a:bodyPr vert="horz" lIns="91440" tIns="45720" rIns="91440" bIns="45720" rtlCol="0" anchor="ctr"/>
          <a:lstStyle>
            <a:lvl1pPr algn="r">
              <a:defRPr sz="825">
                <a:solidFill>
                  <a:schemeClr val="tx1">
                    <a:tint val="75000"/>
                  </a:schemeClr>
                </a:solidFill>
                <a:latin typeface="Arial" panose="020B0604020202020204" pitchFamily="34" charset="0"/>
                <a:cs typeface="Arial" panose="020B0604020202020204" pitchFamily="34" charset="0"/>
              </a:defRPr>
            </a:lvl1pPr>
          </a:lstStyle>
          <a:p>
            <a:r>
              <a:rPr lang="en-CA" dirty="0"/>
              <a:t>UBC SAUDER SCHOOL OF BUSINESS | ROBERT H. LEE GRADUATE SCHOOL</a:t>
            </a:r>
          </a:p>
        </p:txBody>
      </p:sp>
      <p:sp>
        <p:nvSpPr>
          <p:cNvPr id="9" name="Isosceles Triangle 8"/>
          <p:cNvSpPr/>
          <p:nvPr userDrawn="1"/>
        </p:nvSpPr>
        <p:spPr>
          <a:xfrm>
            <a:off x="-15870" y="-17368"/>
            <a:ext cx="620188" cy="6875368"/>
          </a:xfrm>
          <a:custGeom>
            <a:avLst/>
            <a:gdLst>
              <a:gd name="connsiteX0" fmla="*/ 0 w 489857"/>
              <a:gd name="connsiteY0" fmla="*/ 0 h 6923314"/>
              <a:gd name="connsiteX1" fmla="*/ 489857 w 489857"/>
              <a:gd name="connsiteY1" fmla="*/ 0 h 6923314"/>
              <a:gd name="connsiteX2" fmla="*/ 489857 w 489857"/>
              <a:gd name="connsiteY2" fmla="*/ 6923314 h 6923314"/>
              <a:gd name="connsiteX3" fmla="*/ 0 w 489857"/>
              <a:gd name="connsiteY3" fmla="*/ 6923314 h 6923314"/>
              <a:gd name="connsiteX4" fmla="*/ 0 w 489857"/>
              <a:gd name="connsiteY4" fmla="*/ 0 h 6923314"/>
              <a:gd name="connsiteX0" fmla="*/ 0 w 489857"/>
              <a:gd name="connsiteY0" fmla="*/ 0 h 6923314"/>
              <a:gd name="connsiteX1" fmla="*/ 381000 w 489857"/>
              <a:gd name="connsiteY1" fmla="*/ 0 h 6923314"/>
              <a:gd name="connsiteX2" fmla="*/ 489857 w 489857"/>
              <a:gd name="connsiteY2" fmla="*/ 6923314 h 6923314"/>
              <a:gd name="connsiteX3" fmla="*/ 0 w 489857"/>
              <a:gd name="connsiteY3" fmla="*/ 6923314 h 6923314"/>
              <a:gd name="connsiteX4" fmla="*/ 0 w 489857"/>
              <a:gd name="connsiteY4" fmla="*/ 0 h 6923314"/>
              <a:gd name="connsiteX0" fmla="*/ 0 w 533400"/>
              <a:gd name="connsiteY0" fmla="*/ 0 h 6923314"/>
              <a:gd name="connsiteX1" fmla="*/ 381000 w 533400"/>
              <a:gd name="connsiteY1" fmla="*/ 0 h 6923314"/>
              <a:gd name="connsiteX2" fmla="*/ 533400 w 533400"/>
              <a:gd name="connsiteY2" fmla="*/ 1023257 h 6923314"/>
              <a:gd name="connsiteX3" fmla="*/ 0 w 533400"/>
              <a:gd name="connsiteY3" fmla="*/ 6923314 h 6923314"/>
              <a:gd name="connsiteX4" fmla="*/ 0 w 533400"/>
              <a:gd name="connsiteY4" fmla="*/ 0 h 6923314"/>
              <a:gd name="connsiteX0" fmla="*/ 0 w 533400"/>
              <a:gd name="connsiteY0" fmla="*/ 21771 h 6945085"/>
              <a:gd name="connsiteX1" fmla="*/ 293914 w 533400"/>
              <a:gd name="connsiteY1" fmla="*/ 0 h 6945085"/>
              <a:gd name="connsiteX2" fmla="*/ 533400 w 533400"/>
              <a:gd name="connsiteY2" fmla="*/ 1045028 h 6945085"/>
              <a:gd name="connsiteX3" fmla="*/ 0 w 533400"/>
              <a:gd name="connsiteY3" fmla="*/ 6945085 h 6945085"/>
              <a:gd name="connsiteX4" fmla="*/ 0 w 533400"/>
              <a:gd name="connsiteY4" fmla="*/ 21771 h 6945085"/>
              <a:gd name="connsiteX0" fmla="*/ 0 w 511629"/>
              <a:gd name="connsiteY0" fmla="*/ 21771 h 6945085"/>
              <a:gd name="connsiteX1" fmla="*/ 293914 w 511629"/>
              <a:gd name="connsiteY1" fmla="*/ 0 h 6945085"/>
              <a:gd name="connsiteX2" fmla="*/ 511629 w 511629"/>
              <a:gd name="connsiteY2" fmla="*/ 1545771 h 6945085"/>
              <a:gd name="connsiteX3" fmla="*/ 0 w 511629"/>
              <a:gd name="connsiteY3" fmla="*/ 6945085 h 6945085"/>
              <a:gd name="connsiteX4" fmla="*/ 0 w 511629"/>
              <a:gd name="connsiteY4" fmla="*/ 21771 h 6945085"/>
              <a:gd name="connsiteX0" fmla="*/ 0 w 511629"/>
              <a:gd name="connsiteY0" fmla="*/ 0 h 6923314"/>
              <a:gd name="connsiteX1" fmla="*/ 170624 w 511629"/>
              <a:gd name="connsiteY1" fmla="*/ 19326 h 6923314"/>
              <a:gd name="connsiteX2" fmla="*/ 511629 w 511629"/>
              <a:gd name="connsiteY2" fmla="*/ 1524000 h 6923314"/>
              <a:gd name="connsiteX3" fmla="*/ 0 w 511629"/>
              <a:gd name="connsiteY3" fmla="*/ 6923314 h 6923314"/>
              <a:gd name="connsiteX4" fmla="*/ 0 w 511629"/>
              <a:gd name="connsiteY4" fmla="*/ 0 h 6923314"/>
              <a:gd name="connsiteX0" fmla="*/ 0 w 583548"/>
              <a:gd name="connsiteY0" fmla="*/ 0 h 6923314"/>
              <a:gd name="connsiteX1" fmla="*/ 170624 w 583548"/>
              <a:gd name="connsiteY1" fmla="*/ 19326 h 6923314"/>
              <a:gd name="connsiteX2" fmla="*/ 583548 w 583548"/>
              <a:gd name="connsiteY2" fmla="*/ 1452081 h 6923314"/>
              <a:gd name="connsiteX3" fmla="*/ 0 w 583548"/>
              <a:gd name="connsiteY3" fmla="*/ 6923314 h 6923314"/>
              <a:gd name="connsiteX4" fmla="*/ 0 w 583548"/>
              <a:gd name="connsiteY4" fmla="*/ 0 h 6923314"/>
              <a:gd name="connsiteX0" fmla="*/ 0 w 645193"/>
              <a:gd name="connsiteY0" fmla="*/ 0 h 6923314"/>
              <a:gd name="connsiteX1" fmla="*/ 170624 w 645193"/>
              <a:gd name="connsiteY1" fmla="*/ 19326 h 6923314"/>
              <a:gd name="connsiteX2" fmla="*/ 645193 w 645193"/>
              <a:gd name="connsiteY2" fmla="*/ 1267146 h 6923314"/>
              <a:gd name="connsiteX3" fmla="*/ 0 w 645193"/>
              <a:gd name="connsiteY3" fmla="*/ 6923314 h 6923314"/>
              <a:gd name="connsiteX4" fmla="*/ 0 w 645193"/>
              <a:gd name="connsiteY4" fmla="*/ 0 h 6923314"/>
              <a:gd name="connsiteX0" fmla="*/ 102742 w 645193"/>
              <a:gd name="connsiteY0" fmla="*/ 155335 h 6903988"/>
              <a:gd name="connsiteX1" fmla="*/ 170624 w 645193"/>
              <a:gd name="connsiteY1" fmla="*/ 0 h 6903988"/>
              <a:gd name="connsiteX2" fmla="*/ 645193 w 645193"/>
              <a:gd name="connsiteY2" fmla="*/ 1247820 h 6903988"/>
              <a:gd name="connsiteX3" fmla="*/ 0 w 645193"/>
              <a:gd name="connsiteY3" fmla="*/ 6903988 h 6903988"/>
              <a:gd name="connsiteX4" fmla="*/ 102742 w 645193"/>
              <a:gd name="connsiteY4" fmla="*/ 155335 h 6903988"/>
              <a:gd name="connsiteX0" fmla="*/ 0 w 655467"/>
              <a:gd name="connsiteY0" fmla="*/ 42320 h 6903988"/>
              <a:gd name="connsiteX1" fmla="*/ 180898 w 655467"/>
              <a:gd name="connsiteY1" fmla="*/ 0 h 6903988"/>
              <a:gd name="connsiteX2" fmla="*/ 655467 w 655467"/>
              <a:gd name="connsiteY2" fmla="*/ 1247820 h 6903988"/>
              <a:gd name="connsiteX3" fmla="*/ 10274 w 655467"/>
              <a:gd name="connsiteY3" fmla="*/ 6903988 h 6903988"/>
              <a:gd name="connsiteX4" fmla="*/ 0 w 655467"/>
              <a:gd name="connsiteY4" fmla="*/ 42320 h 6903988"/>
              <a:gd name="connsiteX0" fmla="*/ 0 w 655467"/>
              <a:gd name="connsiteY0" fmla="*/ 11497 h 6873165"/>
              <a:gd name="connsiteX1" fmla="*/ 211720 w 655467"/>
              <a:gd name="connsiteY1" fmla="*/ 0 h 6873165"/>
              <a:gd name="connsiteX2" fmla="*/ 655467 w 655467"/>
              <a:gd name="connsiteY2" fmla="*/ 1216997 h 6873165"/>
              <a:gd name="connsiteX3" fmla="*/ 10274 w 655467"/>
              <a:gd name="connsiteY3" fmla="*/ 6873165 h 6873165"/>
              <a:gd name="connsiteX4" fmla="*/ 0 w 655467"/>
              <a:gd name="connsiteY4" fmla="*/ 11497 h 6873165"/>
              <a:gd name="connsiteX0" fmla="*/ 0 w 655467"/>
              <a:gd name="connsiteY0" fmla="*/ 1223 h 6862891"/>
              <a:gd name="connsiteX1" fmla="*/ 119253 w 655467"/>
              <a:gd name="connsiteY1" fmla="*/ 0 h 6862891"/>
              <a:gd name="connsiteX2" fmla="*/ 655467 w 655467"/>
              <a:gd name="connsiteY2" fmla="*/ 1206723 h 6862891"/>
              <a:gd name="connsiteX3" fmla="*/ 10274 w 655467"/>
              <a:gd name="connsiteY3" fmla="*/ 6862891 h 6862891"/>
              <a:gd name="connsiteX4" fmla="*/ 0 w 655467"/>
              <a:gd name="connsiteY4" fmla="*/ 1223 h 6862891"/>
              <a:gd name="connsiteX0" fmla="*/ 0 w 826917"/>
              <a:gd name="connsiteY0" fmla="*/ 13700 h 6875368"/>
              <a:gd name="connsiteX1" fmla="*/ 119253 w 826917"/>
              <a:gd name="connsiteY1" fmla="*/ 12477 h 6875368"/>
              <a:gd name="connsiteX2" fmla="*/ 826917 w 826917"/>
              <a:gd name="connsiteY2" fmla="*/ 0 h 6875368"/>
              <a:gd name="connsiteX3" fmla="*/ 10274 w 826917"/>
              <a:gd name="connsiteY3" fmla="*/ 6875368 h 6875368"/>
              <a:gd name="connsiteX4" fmla="*/ 0 w 826917"/>
              <a:gd name="connsiteY4" fmla="*/ 13700 h 6875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917" h="6875368">
                <a:moveTo>
                  <a:pt x="0" y="13700"/>
                </a:moveTo>
                <a:lnTo>
                  <a:pt x="119253" y="12477"/>
                </a:lnTo>
                <a:lnTo>
                  <a:pt x="826917" y="0"/>
                </a:lnTo>
                <a:lnTo>
                  <a:pt x="10274" y="6875368"/>
                </a:lnTo>
                <a:cubicBezTo>
                  <a:pt x="6849" y="4588145"/>
                  <a:pt x="3425" y="2300923"/>
                  <a:pt x="0" y="13700"/>
                </a:cubicBezTo>
                <a:close/>
              </a:path>
            </a:pathLst>
          </a:cu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5" name="Slide Number Placeholder 5"/>
          <p:cNvSpPr txBox="1">
            <a:spLocks/>
          </p:cNvSpPr>
          <p:nvPr userDrawn="1"/>
        </p:nvSpPr>
        <p:spPr>
          <a:xfrm>
            <a:off x="6757307" y="6413502"/>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F81FF85-AEAF-4B40-9D7C-BF004D34DDCA}" type="slidenum">
              <a:rPr lang="en-CA" sz="1800" kern="1200" smtClean="0">
                <a:solidFill>
                  <a:schemeClr val="tx1">
                    <a:tint val="75000"/>
                  </a:schemeClr>
                </a:solidFill>
                <a:latin typeface="Arial" panose="020B0604020202020204" pitchFamily="34" charset="0"/>
                <a:ea typeface="+mn-ea"/>
                <a:cs typeface="Arial" panose="020B0604020202020204" pitchFamily="34" charset="0"/>
              </a:rPr>
              <a:pPr algn="r"/>
              <a:t>‹#›</a:t>
            </a:fld>
            <a:endParaRPr lang="en-CA" sz="825" kern="1200" dirty="0">
              <a:solidFill>
                <a:schemeClr val="tx1">
                  <a:tint val="75000"/>
                </a:schemeClr>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01956929"/>
      </p:ext>
    </p:extLst>
  </p:cSld>
  <p:clrMap bg1="lt1" tx1="dk1" bg2="lt2" tx2="dk2" accent1="accent1" accent2="accent2" accent3="accent3" accent4="accent4" accent5="accent5" accent6="accent6" hlink="hlink" folHlink="folHlink"/>
  <p:sldLayoutIdLst>
    <p:sldLayoutId id="2147483722" r:id="rId1"/>
    <p:sldLayoutId id="2147483723"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73FC0D-9322-4EB6-B28E-B0F1BD11AA60}" type="datetimeFigureOut">
              <a:rPr lang="en-US" smtClean="0"/>
              <a:t>5/9/2026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387860-41F6-443C-9174-114052E33DEC}" type="slidenum">
              <a:rPr lang="en-US" smtClean="0"/>
              <a:t>‹#›</a:t>
            </a:fld>
            <a:endParaRPr lang="en-US"/>
          </a:p>
        </p:txBody>
      </p:sp>
    </p:spTree>
    <p:extLst>
      <p:ext uri="{BB962C8B-B14F-4D97-AF65-F5344CB8AC3E}">
        <p14:creationId xmlns:p14="http://schemas.microsoft.com/office/powerpoint/2010/main" val="2793748316"/>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65" r:id="rId14"/>
    <p:sldLayoutId id="2147483768" r:id="rId15"/>
    <p:sldLayoutId id="2147483770"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7195826"/>
      </p:ext>
    </p:extLst>
  </p:cSld>
  <p:clrMap bg1="lt1" tx1="dk1" bg2="lt2" tx2="dk2" accent1="accent1" accent2="accent2" accent3="accent3" accent4="accent4" accent5="accent5" accent6="accent6" hlink="hlink" folHlink="folHlink"/>
  <p:sldLayoutIdLst>
    <p:sldLayoutId id="2147483760" r:id="rId1"/>
    <p:sldLayoutId id="2147483762" r:id="rId2"/>
    <p:sldLayoutId id="2147483763"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hyperlink" Target="https://arxiv.org/abs/2603.01024" TargetMode="External"/><Relationship Id="rId2" Type="http://schemas.openxmlformats.org/officeDocument/2006/relationships/image" Target="../media/image10.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hyperlink" Target="https://pubsonline.informs.org/doi/full/10.1287/mksc.2025.0262" TargetMode="External"/><Relationship Id="rId2" Type="http://schemas.openxmlformats.org/officeDocument/2006/relationships/image" Target="../media/image11.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hyperlink" Target="https://ui.adsabs.harvard.edu/abs/2025arXiv250919088P/abstract" TargetMode="External"/><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hyperlink" Target="https://ubcbusiness.eu.qualtrics.com/jfe6/preview/previewId/96c25c8c-7099-4b28-a8db-1d7719630bff/SV_9Y09qtEUpgNu9RY" TargetMode="External"/><Relationship Id="rId2" Type="http://schemas.openxmlformats.org/officeDocument/2006/relationships/hyperlink" Target="https://scholar.google.ca/scholar_labs/" TargetMode="External"/><Relationship Id="rId1" Type="http://schemas.openxmlformats.org/officeDocument/2006/relationships/slideLayout" Target="../slideLayouts/slideLayout19.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hyperlink" Target="https://manus.im/" TargetMode="External"/><Relationship Id="rId2" Type="http://schemas.openxmlformats.org/officeDocument/2006/relationships/hyperlink" Target="https://ubcbusiness.qualtrics.com/jfe/form/SV_bKk2YWUEP7TlJGe" TargetMode="Externa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hyperlink" Target="https://www.pnas.org/doi/10.1073/pnas.2535585123" TargetMode="External"/><Relationship Id="rId2" Type="http://schemas.openxmlformats.org/officeDocument/2006/relationships/hyperlink" Target="https://www.pnas.org/doi/10.1073/pnas.2518075122" TargetMode="External"/><Relationship Id="rId1" Type="http://schemas.openxmlformats.org/officeDocument/2006/relationships/slideLayout" Target="../slideLayouts/slideLayout19.xml"/><Relationship Id="rId5" Type="http://schemas.openxmlformats.org/officeDocument/2006/relationships/hyperlink" Target="https://osf.io/preprints/psyarxiv/xcg26_v1" TargetMode="External"/><Relationship Id="rId4" Type="http://schemas.openxmlformats.org/officeDocument/2006/relationships/hyperlink" Target="https://www.pnas.org/doi/10.1073/pnas.2537420123"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9" y="-19896"/>
            <a:ext cx="9144000" cy="5522976"/>
          </a:xfrm>
          <a:prstGeom prst="rect">
            <a:avLst/>
          </a:prstGeom>
        </p:spPr>
      </p:pic>
      <p:sp>
        <p:nvSpPr>
          <p:cNvPr id="4" name="Isosceles Triangle 5"/>
          <p:cNvSpPr/>
          <p:nvPr/>
        </p:nvSpPr>
        <p:spPr>
          <a:xfrm>
            <a:off x="-7726" y="-19896"/>
            <a:ext cx="4686101" cy="3339548"/>
          </a:xfrm>
          <a:custGeom>
            <a:avLst/>
            <a:gdLst>
              <a:gd name="connsiteX0" fmla="*/ 0 w 1060704"/>
              <a:gd name="connsiteY0" fmla="*/ 914400 h 914400"/>
              <a:gd name="connsiteX1" fmla="*/ 530352 w 1060704"/>
              <a:gd name="connsiteY1" fmla="*/ 0 h 914400"/>
              <a:gd name="connsiteX2" fmla="*/ 1060704 w 1060704"/>
              <a:gd name="connsiteY2" fmla="*/ 914400 h 914400"/>
              <a:gd name="connsiteX3" fmla="*/ 0 w 1060704"/>
              <a:gd name="connsiteY3" fmla="*/ 914400 h 914400"/>
              <a:gd name="connsiteX0" fmla="*/ 0 w 1816078"/>
              <a:gd name="connsiteY0" fmla="*/ 0 h 2574235"/>
              <a:gd name="connsiteX1" fmla="*/ 1285726 w 1816078"/>
              <a:gd name="connsiteY1" fmla="*/ 1659835 h 2574235"/>
              <a:gd name="connsiteX2" fmla="*/ 1816078 w 1816078"/>
              <a:gd name="connsiteY2" fmla="*/ 2574235 h 2574235"/>
              <a:gd name="connsiteX3" fmla="*/ 0 w 1816078"/>
              <a:gd name="connsiteY3" fmla="*/ 0 h 2574235"/>
              <a:gd name="connsiteX0" fmla="*/ 42539 w 1328265"/>
              <a:gd name="connsiteY0" fmla="*/ 0 h 4393096"/>
              <a:gd name="connsiteX1" fmla="*/ 1328265 w 1328265"/>
              <a:gd name="connsiteY1" fmla="*/ 1659835 h 4393096"/>
              <a:gd name="connsiteX2" fmla="*/ 0 w 1328265"/>
              <a:gd name="connsiteY2" fmla="*/ 4393096 h 4393096"/>
              <a:gd name="connsiteX3" fmla="*/ 42539 w 1328265"/>
              <a:gd name="connsiteY3" fmla="*/ 0 h 4393096"/>
              <a:gd name="connsiteX0" fmla="*/ 42539 w 6248134"/>
              <a:gd name="connsiteY0" fmla="*/ 49696 h 4442792"/>
              <a:gd name="connsiteX1" fmla="*/ 6248134 w 6248134"/>
              <a:gd name="connsiteY1" fmla="*/ 0 h 4442792"/>
              <a:gd name="connsiteX2" fmla="*/ 0 w 6248134"/>
              <a:gd name="connsiteY2" fmla="*/ 4442792 h 4442792"/>
              <a:gd name="connsiteX3" fmla="*/ 42539 w 6248134"/>
              <a:gd name="connsiteY3" fmla="*/ 49696 h 4442792"/>
              <a:gd name="connsiteX0" fmla="*/ 2783 w 6248134"/>
              <a:gd name="connsiteY0" fmla="*/ 0 h 4452731"/>
              <a:gd name="connsiteX1" fmla="*/ 6248134 w 6248134"/>
              <a:gd name="connsiteY1" fmla="*/ 9939 h 4452731"/>
              <a:gd name="connsiteX2" fmla="*/ 0 w 6248134"/>
              <a:gd name="connsiteY2" fmla="*/ 4452731 h 4452731"/>
              <a:gd name="connsiteX3" fmla="*/ 2783 w 6248134"/>
              <a:gd name="connsiteY3" fmla="*/ 0 h 4452731"/>
            </a:gdLst>
            <a:ahLst/>
            <a:cxnLst>
              <a:cxn ang="0">
                <a:pos x="connsiteX0" y="connsiteY0"/>
              </a:cxn>
              <a:cxn ang="0">
                <a:pos x="connsiteX1" y="connsiteY1"/>
              </a:cxn>
              <a:cxn ang="0">
                <a:pos x="connsiteX2" y="connsiteY2"/>
              </a:cxn>
              <a:cxn ang="0">
                <a:pos x="connsiteX3" y="connsiteY3"/>
              </a:cxn>
            </a:cxnLst>
            <a:rect l="l" t="t" r="r" b="b"/>
            <a:pathLst>
              <a:path w="6248134" h="4452731">
                <a:moveTo>
                  <a:pt x="2783" y="0"/>
                </a:moveTo>
                <a:lnTo>
                  <a:pt x="6248134" y="9939"/>
                </a:lnTo>
                <a:lnTo>
                  <a:pt x="0" y="4452731"/>
                </a:lnTo>
                <a:cubicBezTo>
                  <a:pt x="928" y="2968487"/>
                  <a:pt x="1855" y="1484244"/>
                  <a:pt x="2783" y="0"/>
                </a:cubicBezTo>
                <a:close/>
              </a:path>
            </a:pathLst>
          </a:custGeom>
          <a:solidFill>
            <a:srgbClr val="78BE20">
              <a:alpha val="7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350"/>
          </a:p>
        </p:txBody>
      </p:sp>
      <p:sp>
        <p:nvSpPr>
          <p:cNvPr id="7" name="Text Placeholder 1"/>
          <p:cNvSpPr txBox="1">
            <a:spLocks/>
          </p:cNvSpPr>
          <p:nvPr/>
        </p:nvSpPr>
        <p:spPr>
          <a:xfrm>
            <a:off x="927938" y="4204432"/>
            <a:ext cx="3529013" cy="571500"/>
          </a:xfrm>
          <a:prstGeom prst="rect">
            <a:avLst/>
          </a:prstGeom>
        </p:spPr>
        <p:txBody>
          <a:bodyPr>
            <a:normAutofit lnSpcReduction="10000"/>
          </a:bodyPr>
          <a:lstStyle>
            <a:lvl1pPr marL="0" indent="0" algn="l" defTabSz="685800" rtl="0" eaLnBrk="1" latinLnBrk="0" hangingPunct="1">
              <a:lnSpc>
                <a:spcPct val="90000"/>
              </a:lnSpc>
              <a:spcBef>
                <a:spcPts val="750"/>
              </a:spcBef>
              <a:buFont typeface="Arial" panose="020B0604020202020204" pitchFamily="34" charset="0"/>
              <a:buNone/>
              <a:defRPr sz="3600" b="1" kern="1200">
                <a:solidFill>
                  <a:srgbClr val="78BE20"/>
                </a:solidFill>
                <a:latin typeface="Arial Black" panose="020B0A040201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CA" dirty="0"/>
          </a:p>
        </p:txBody>
      </p:sp>
      <p:sp>
        <p:nvSpPr>
          <p:cNvPr id="5" name="TextBox 4"/>
          <p:cNvSpPr txBox="1"/>
          <p:nvPr/>
        </p:nvSpPr>
        <p:spPr>
          <a:xfrm>
            <a:off x="391434" y="3871017"/>
            <a:ext cx="5883636" cy="1200329"/>
          </a:xfrm>
          <a:prstGeom prst="rect">
            <a:avLst/>
          </a:prstGeom>
          <a:noFill/>
        </p:spPr>
        <p:txBody>
          <a:bodyPr wrap="square" rtlCol="0">
            <a:spAutoFit/>
          </a:bodyPr>
          <a:lstStyle/>
          <a:p>
            <a:r>
              <a:rPr lang="en-US" sz="3600" dirty="0">
                <a:solidFill>
                  <a:srgbClr val="78BE20"/>
                </a:solidFill>
                <a:latin typeface="Arial Black" panose="020B0A04020102020204" pitchFamily="34" charset="0"/>
              </a:rPr>
              <a:t>AI Tools in Behavioural Research</a:t>
            </a:r>
            <a:endParaRPr lang="en-US" sz="2800" dirty="0">
              <a:solidFill>
                <a:srgbClr val="78BE20"/>
              </a:solidFill>
              <a:latin typeface="Arial Black" panose="020B0A04020102020204" pitchFamily="34" charset="0"/>
            </a:endParaRPr>
          </a:p>
        </p:txBody>
      </p:sp>
      <p:sp>
        <p:nvSpPr>
          <p:cNvPr id="10" name="TextBox 9"/>
          <p:cNvSpPr txBox="1"/>
          <p:nvPr/>
        </p:nvSpPr>
        <p:spPr>
          <a:xfrm>
            <a:off x="506114" y="5398899"/>
            <a:ext cx="5216400" cy="369332"/>
          </a:xfrm>
          <a:prstGeom prst="rect">
            <a:avLst/>
          </a:prstGeom>
          <a:noFill/>
        </p:spPr>
        <p:txBody>
          <a:bodyPr wrap="square" rtlCol="0">
            <a:spAutoFit/>
          </a:bodyPr>
          <a:lstStyle/>
          <a:p>
            <a:r>
              <a:rPr lang="en-US" dirty="0">
                <a:solidFill>
                  <a:schemeClr val="tx1">
                    <a:lumMod val="50000"/>
                    <a:lumOff val="50000"/>
                  </a:schemeClr>
                </a:solidFill>
                <a:latin typeface="Arial" panose="020B0604020202020204" pitchFamily="34" charset="0"/>
                <a:cs typeface="Arial" panose="020B0604020202020204" pitchFamily="34" charset="0"/>
              </a:rPr>
              <a:t>David J. Hardisty</a:t>
            </a:r>
            <a:endParaRPr lang="en-CA" dirty="0">
              <a:solidFill>
                <a:schemeClr val="bg2">
                  <a:lumMod val="90000"/>
                </a:schemeClr>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114" y="5738163"/>
            <a:ext cx="2186330" cy="68854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6153" y="357941"/>
            <a:ext cx="1484379" cy="441961"/>
          </a:xfrm>
          <a:prstGeom prst="rect">
            <a:avLst/>
          </a:prstGeom>
        </p:spPr>
      </p:pic>
      <p:sp>
        <p:nvSpPr>
          <p:cNvPr id="3" name="Rectangle 1">
            <a:extLst>
              <a:ext uri="{FF2B5EF4-FFF2-40B4-BE49-F238E27FC236}">
                <a16:creationId xmlns:a16="http://schemas.microsoft.com/office/drawing/2014/main" id="{B05F06D1-19E4-0161-FE46-E4370F1D4FE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ptos" panose="020B0004020202020204" pitchFamily="34" charset="0"/>
              </a:rPr>
              <a:t>The Power and Lies of A/B Testing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30518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2243F-F13F-DAC1-003E-2172859D240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8C63CA4-89A0-0503-48FC-7E146C307867}"/>
              </a:ext>
            </a:extLst>
          </p:cNvPr>
          <p:cNvSpPr txBox="1"/>
          <p:nvPr/>
        </p:nvSpPr>
        <p:spPr>
          <a:xfrm>
            <a:off x="307274" y="904472"/>
            <a:ext cx="8401050" cy="3396443"/>
          </a:xfrm>
          <a:prstGeom prst="rect">
            <a:avLst/>
          </a:prstGeom>
          <a:noFill/>
        </p:spPr>
        <p:txBody>
          <a:bodyPr wrap="square" rtlCol="0">
            <a:spAutoFit/>
          </a:bodyPr>
          <a:lstStyle/>
          <a:p>
            <a:pPr marL="285750" indent="-285750">
              <a:lnSpc>
                <a:spcPct val="110000"/>
              </a:lnSpc>
              <a:spcAft>
                <a:spcPts val="900"/>
              </a:spcAft>
              <a:buFont typeface="Arial" panose="020B0604020202020204" pitchFamily="34" charset="0"/>
              <a:buChar char="•"/>
            </a:pPr>
            <a:r>
              <a:rPr lang="en-US" dirty="0">
                <a:solidFill>
                  <a:srgbClr val="5B6770"/>
                </a:solidFill>
                <a:latin typeface="Whitney Book" pitchFamily="2" charset="0"/>
              </a:rPr>
              <a:t>Currently, process measures (such as response times, mouse movement tracking, verbal process recordings, keystroke analysis) are able to catch AI fairly reliably </a:t>
            </a:r>
          </a:p>
          <a:p>
            <a:pPr marL="742950" lvl="1" indent="-285750">
              <a:lnSpc>
                <a:spcPct val="110000"/>
              </a:lnSpc>
              <a:spcAft>
                <a:spcPts val="900"/>
              </a:spcAft>
              <a:buFont typeface="Arial" panose="020B0604020202020204" pitchFamily="34" charset="0"/>
              <a:buChar char="•"/>
            </a:pPr>
            <a:r>
              <a:rPr lang="en-US" dirty="0">
                <a:solidFill>
                  <a:srgbClr val="5B6770"/>
                </a:solidFill>
                <a:latin typeface="Whitney Book" pitchFamily="2" charset="0"/>
              </a:rPr>
              <a:t>Always measure response times</a:t>
            </a:r>
          </a:p>
          <a:p>
            <a:pPr marL="285750" indent="-285750">
              <a:lnSpc>
                <a:spcPct val="110000"/>
              </a:lnSpc>
              <a:spcAft>
                <a:spcPts val="900"/>
              </a:spcAft>
              <a:buFont typeface="Arial" panose="020B0604020202020204" pitchFamily="34" charset="0"/>
              <a:buChar char="•"/>
            </a:pPr>
            <a:r>
              <a:rPr lang="en-US" dirty="0">
                <a:solidFill>
                  <a:srgbClr val="5B6770"/>
                </a:solidFill>
                <a:latin typeface="Whitney Book" pitchFamily="2" charset="0"/>
              </a:rPr>
              <a:t>Use high-quality sample providers such as Prolific and </a:t>
            </a:r>
            <a:r>
              <a:rPr lang="en-US" dirty="0" err="1">
                <a:solidFill>
                  <a:srgbClr val="5B6770"/>
                </a:solidFill>
                <a:latin typeface="Whitney Book" pitchFamily="2" charset="0"/>
              </a:rPr>
              <a:t>CloudConnect</a:t>
            </a:r>
            <a:r>
              <a:rPr lang="en-US" dirty="0">
                <a:solidFill>
                  <a:srgbClr val="5B6770"/>
                </a:solidFill>
                <a:latin typeface="Whitney Book" pitchFamily="2" charset="0"/>
              </a:rPr>
              <a:t>, and use their AI detection tools</a:t>
            </a:r>
          </a:p>
          <a:p>
            <a:pPr marL="285750" indent="-285750">
              <a:lnSpc>
                <a:spcPct val="110000"/>
              </a:lnSpc>
              <a:spcAft>
                <a:spcPts val="900"/>
              </a:spcAft>
              <a:buFont typeface="Arial" panose="020B0604020202020204" pitchFamily="34" charset="0"/>
              <a:buChar char="•"/>
            </a:pPr>
            <a:r>
              <a:rPr lang="en-US" dirty="0">
                <a:solidFill>
                  <a:srgbClr val="5B6770"/>
                </a:solidFill>
                <a:latin typeface="Whitney Book" pitchFamily="2" charset="0"/>
              </a:rPr>
              <a:t>Compare online surveys with in-person samples </a:t>
            </a:r>
          </a:p>
          <a:p>
            <a:pPr marL="285750" indent="-285750">
              <a:lnSpc>
                <a:spcPct val="110000"/>
              </a:lnSpc>
              <a:spcAft>
                <a:spcPts val="900"/>
              </a:spcAft>
              <a:buFont typeface="Arial" panose="020B0604020202020204" pitchFamily="34" charset="0"/>
              <a:buChar char="•"/>
            </a:pPr>
            <a:r>
              <a:rPr lang="en-US" dirty="0">
                <a:solidFill>
                  <a:srgbClr val="5B6770"/>
                </a:solidFill>
                <a:latin typeface="Whitney Book" pitchFamily="2" charset="0"/>
              </a:rPr>
              <a:t>As a reviewer/editor, require all online studies collected in 2025 onward to declare what AI detection measures they employed, if any</a:t>
            </a:r>
          </a:p>
          <a:p>
            <a:pPr marL="285750" indent="-285750">
              <a:lnSpc>
                <a:spcPct val="110000"/>
              </a:lnSpc>
              <a:spcAft>
                <a:spcPts val="900"/>
              </a:spcAft>
              <a:buFont typeface="Arial" panose="020B0604020202020204" pitchFamily="34" charset="0"/>
              <a:buChar char="•"/>
            </a:pPr>
            <a:endParaRPr lang="en-US" dirty="0">
              <a:solidFill>
                <a:srgbClr val="5B6770"/>
              </a:solidFill>
              <a:latin typeface="Whitney Book" pitchFamily="2" charset="0"/>
            </a:endParaRPr>
          </a:p>
        </p:txBody>
      </p:sp>
      <p:sp>
        <p:nvSpPr>
          <p:cNvPr id="3" name="Text Placeholder 1">
            <a:extLst>
              <a:ext uri="{FF2B5EF4-FFF2-40B4-BE49-F238E27FC236}">
                <a16:creationId xmlns:a16="http://schemas.microsoft.com/office/drawing/2014/main" id="{44167ECD-A471-EBAE-159F-1EB27980A575}"/>
              </a:ext>
            </a:extLst>
          </p:cNvPr>
          <p:cNvSpPr txBox="1">
            <a:spLocks/>
          </p:cNvSpPr>
          <p:nvPr/>
        </p:nvSpPr>
        <p:spPr>
          <a:xfrm>
            <a:off x="307274" y="333252"/>
            <a:ext cx="8276656" cy="5510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550" b="1" spc="75" dirty="0">
                <a:solidFill>
                  <a:srgbClr val="65B333"/>
                </a:solidFill>
                <a:latin typeface="Stag Semibold" panose="02000503060000020004" pitchFamily="2" charset="77"/>
              </a:rPr>
              <a:t>The Existential Threat of Agentic AI: Recommendations</a:t>
            </a:r>
          </a:p>
        </p:txBody>
      </p:sp>
    </p:spTree>
    <p:extLst>
      <p:ext uri="{BB962C8B-B14F-4D97-AF65-F5344CB8AC3E}">
        <p14:creationId xmlns:p14="http://schemas.microsoft.com/office/powerpoint/2010/main" val="1689242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0BA8CA43-4885-4D0A-E195-B8FC0B303F8E}"/>
            </a:ext>
          </a:extLst>
        </p:cNvPr>
        <p:cNvGrpSpPr/>
        <p:nvPr/>
      </p:nvGrpSpPr>
      <p:grpSpPr>
        <a:xfrm>
          <a:off x="0" y="0"/>
          <a:ext cx="0" cy="0"/>
          <a:chOff x="0" y="0"/>
          <a:chExt cx="0" cy="0"/>
        </a:xfrm>
      </p:grpSpPr>
      <p:sp>
        <p:nvSpPr>
          <p:cNvPr id="3" name="Text Placeholder 1">
            <a:extLst>
              <a:ext uri="{FF2B5EF4-FFF2-40B4-BE49-F238E27FC236}">
                <a16:creationId xmlns:a16="http://schemas.microsoft.com/office/drawing/2014/main" id="{58638246-DC33-1C60-63BE-E1C2D421E6B7}"/>
              </a:ext>
            </a:extLst>
          </p:cNvPr>
          <p:cNvSpPr txBox="1">
            <a:spLocks/>
          </p:cNvSpPr>
          <p:nvPr/>
        </p:nvSpPr>
        <p:spPr>
          <a:xfrm>
            <a:off x="307274" y="333252"/>
            <a:ext cx="8276656" cy="5510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550" b="1" spc="75" dirty="0">
                <a:solidFill>
                  <a:srgbClr val="65B333"/>
                </a:solidFill>
                <a:latin typeface="Stag Semibold" panose="02000503060000020004" pitchFamily="2" charset="77"/>
              </a:rPr>
              <a:t>The Opportunity of Digital Twins?</a:t>
            </a:r>
          </a:p>
        </p:txBody>
      </p:sp>
      <p:pic>
        <p:nvPicPr>
          <p:cNvPr id="4" name="Picture 3">
            <a:extLst>
              <a:ext uri="{FF2B5EF4-FFF2-40B4-BE49-F238E27FC236}">
                <a16:creationId xmlns:a16="http://schemas.microsoft.com/office/drawing/2014/main" id="{CBAA141A-B452-C7A5-9E36-976C69406F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276" y="821275"/>
            <a:ext cx="7781925" cy="5505450"/>
          </a:xfrm>
          <a:prstGeom prst="rect">
            <a:avLst/>
          </a:prstGeom>
        </p:spPr>
      </p:pic>
      <p:sp>
        <p:nvSpPr>
          <p:cNvPr id="2" name="TextBox 1">
            <a:extLst>
              <a:ext uri="{FF2B5EF4-FFF2-40B4-BE49-F238E27FC236}">
                <a16:creationId xmlns:a16="http://schemas.microsoft.com/office/drawing/2014/main" id="{741C47A2-AABC-4805-977F-9A556E671F69}"/>
              </a:ext>
            </a:extLst>
          </p:cNvPr>
          <p:cNvSpPr txBox="1"/>
          <p:nvPr/>
        </p:nvSpPr>
        <p:spPr>
          <a:xfrm>
            <a:off x="739675" y="6340082"/>
            <a:ext cx="3365601" cy="369332"/>
          </a:xfrm>
          <a:prstGeom prst="rect">
            <a:avLst/>
          </a:prstGeom>
          <a:noFill/>
        </p:spPr>
        <p:txBody>
          <a:bodyPr wrap="none" rtlCol="0">
            <a:spAutoFit/>
          </a:bodyPr>
          <a:lstStyle/>
          <a:p>
            <a:r>
              <a:rPr lang="en-US" dirty="0">
                <a:hlinkClick r:id="rId3"/>
              </a:rPr>
              <a:t>https://arxiv.org/abs/2603.01024</a:t>
            </a:r>
            <a:r>
              <a:rPr lang="en-US" dirty="0"/>
              <a:t> </a:t>
            </a:r>
          </a:p>
        </p:txBody>
      </p:sp>
    </p:spTree>
    <p:extLst>
      <p:ext uri="{BB962C8B-B14F-4D97-AF65-F5344CB8AC3E}">
        <p14:creationId xmlns:p14="http://schemas.microsoft.com/office/powerpoint/2010/main" val="596124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AC232-A2A8-C154-1D7E-596B5EDDD47E}"/>
            </a:ext>
          </a:extLst>
        </p:cNvPr>
        <p:cNvGrpSpPr/>
        <p:nvPr/>
      </p:nvGrpSpPr>
      <p:grpSpPr>
        <a:xfrm>
          <a:off x="0" y="0"/>
          <a:ext cx="0" cy="0"/>
          <a:chOff x="0" y="0"/>
          <a:chExt cx="0" cy="0"/>
        </a:xfrm>
      </p:grpSpPr>
      <p:sp>
        <p:nvSpPr>
          <p:cNvPr id="3" name="Text Placeholder 1">
            <a:extLst>
              <a:ext uri="{FF2B5EF4-FFF2-40B4-BE49-F238E27FC236}">
                <a16:creationId xmlns:a16="http://schemas.microsoft.com/office/drawing/2014/main" id="{5E31781E-8FBC-C5F2-C46C-DDB1C6D71F24}"/>
              </a:ext>
            </a:extLst>
          </p:cNvPr>
          <p:cNvSpPr txBox="1">
            <a:spLocks/>
          </p:cNvSpPr>
          <p:nvPr/>
        </p:nvSpPr>
        <p:spPr>
          <a:xfrm>
            <a:off x="307274" y="333252"/>
            <a:ext cx="8276656" cy="5510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550" b="1" spc="75" dirty="0">
                <a:solidFill>
                  <a:srgbClr val="65B333"/>
                </a:solidFill>
                <a:latin typeface="Stag Semibold" panose="02000503060000020004" pitchFamily="2" charset="77"/>
              </a:rPr>
              <a:t>The Opportunity of Digital Twins?</a:t>
            </a:r>
          </a:p>
        </p:txBody>
      </p:sp>
      <p:pic>
        <p:nvPicPr>
          <p:cNvPr id="5" name="Picture 4">
            <a:extLst>
              <a:ext uri="{FF2B5EF4-FFF2-40B4-BE49-F238E27FC236}">
                <a16:creationId xmlns:a16="http://schemas.microsoft.com/office/drawing/2014/main" id="{E1A712C8-5E3B-6BC5-B7C5-D8E9D9E403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833" y="884301"/>
            <a:ext cx="6903537" cy="5394960"/>
          </a:xfrm>
          <a:prstGeom prst="rect">
            <a:avLst/>
          </a:prstGeom>
        </p:spPr>
      </p:pic>
      <p:sp>
        <p:nvSpPr>
          <p:cNvPr id="4" name="TextBox 3">
            <a:extLst>
              <a:ext uri="{FF2B5EF4-FFF2-40B4-BE49-F238E27FC236}">
                <a16:creationId xmlns:a16="http://schemas.microsoft.com/office/drawing/2014/main" id="{D9C701F2-343E-740F-17F4-58E88D9D3218}"/>
              </a:ext>
            </a:extLst>
          </p:cNvPr>
          <p:cNvSpPr txBox="1"/>
          <p:nvPr/>
        </p:nvSpPr>
        <p:spPr>
          <a:xfrm>
            <a:off x="1278580" y="6220249"/>
            <a:ext cx="6334042" cy="369332"/>
          </a:xfrm>
          <a:prstGeom prst="rect">
            <a:avLst/>
          </a:prstGeom>
          <a:noFill/>
        </p:spPr>
        <p:txBody>
          <a:bodyPr wrap="none" rtlCol="0">
            <a:spAutoFit/>
          </a:bodyPr>
          <a:lstStyle/>
          <a:p>
            <a:r>
              <a:rPr lang="en-US" dirty="0">
                <a:hlinkClick r:id="rId3"/>
              </a:rPr>
              <a:t>https://pubsonline.informs.org/doi/full/10.1287/mksc.2025.0262</a:t>
            </a:r>
            <a:r>
              <a:rPr lang="en-US" dirty="0"/>
              <a:t> </a:t>
            </a:r>
          </a:p>
        </p:txBody>
      </p:sp>
    </p:spTree>
    <p:extLst>
      <p:ext uri="{BB962C8B-B14F-4D97-AF65-F5344CB8AC3E}">
        <p14:creationId xmlns:p14="http://schemas.microsoft.com/office/powerpoint/2010/main" val="3416010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4A7B9-6756-C00F-314F-1D5ABBC60FE1}"/>
            </a:ext>
          </a:extLst>
        </p:cNvPr>
        <p:cNvGrpSpPr/>
        <p:nvPr/>
      </p:nvGrpSpPr>
      <p:grpSpPr>
        <a:xfrm>
          <a:off x="0" y="0"/>
          <a:ext cx="0" cy="0"/>
          <a:chOff x="0" y="0"/>
          <a:chExt cx="0" cy="0"/>
        </a:xfrm>
      </p:grpSpPr>
      <p:sp>
        <p:nvSpPr>
          <p:cNvPr id="3" name="Text Placeholder 1">
            <a:extLst>
              <a:ext uri="{FF2B5EF4-FFF2-40B4-BE49-F238E27FC236}">
                <a16:creationId xmlns:a16="http://schemas.microsoft.com/office/drawing/2014/main" id="{688C014D-1DB4-FF79-4B78-AB02B1ADEDE0}"/>
              </a:ext>
            </a:extLst>
          </p:cNvPr>
          <p:cNvSpPr txBox="1">
            <a:spLocks/>
          </p:cNvSpPr>
          <p:nvPr/>
        </p:nvSpPr>
        <p:spPr>
          <a:xfrm>
            <a:off x="307274" y="333252"/>
            <a:ext cx="8276656" cy="5510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550" b="1" spc="75" dirty="0">
                <a:solidFill>
                  <a:srgbClr val="65B333"/>
                </a:solidFill>
                <a:latin typeface="Stag Semibold" panose="02000503060000020004" pitchFamily="2" charset="77"/>
              </a:rPr>
              <a:t>The Opportunity of Digital Twins?</a:t>
            </a:r>
          </a:p>
        </p:txBody>
      </p:sp>
      <p:pic>
        <p:nvPicPr>
          <p:cNvPr id="5" name="Picture 4">
            <a:extLst>
              <a:ext uri="{FF2B5EF4-FFF2-40B4-BE49-F238E27FC236}">
                <a16:creationId xmlns:a16="http://schemas.microsoft.com/office/drawing/2014/main" id="{9F36FB79-545D-88F1-C8F9-F5AD4949E3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872" y="914381"/>
            <a:ext cx="7696256" cy="5029237"/>
          </a:xfrm>
          <a:prstGeom prst="rect">
            <a:avLst/>
          </a:prstGeom>
        </p:spPr>
      </p:pic>
      <p:sp>
        <p:nvSpPr>
          <p:cNvPr id="6" name="TextBox 5">
            <a:extLst>
              <a:ext uri="{FF2B5EF4-FFF2-40B4-BE49-F238E27FC236}">
                <a16:creationId xmlns:a16="http://schemas.microsoft.com/office/drawing/2014/main" id="{9B412F3A-FFBF-1D5D-B61A-A0C08E9C63E9}"/>
              </a:ext>
            </a:extLst>
          </p:cNvPr>
          <p:cNvSpPr txBox="1"/>
          <p:nvPr/>
        </p:nvSpPr>
        <p:spPr>
          <a:xfrm>
            <a:off x="869478" y="6074644"/>
            <a:ext cx="6416565" cy="369332"/>
          </a:xfrm>
          <a:prstGeom prst="rect">
            <a:avLst/>
          </a:prstGeom>
          <a:noFill/>
        </p:spPr>
        <p:txBody>
          <a:bodyPr wrap="none" rtlCol="0">
            <a:spAutoFit/>
          </a:bodyPr>
          <a:lstStyle/>
          <a:p>
            <a:r>
              <a:rPr lang="en-US" dirty="0">
                <a:hlinkClick r:id="rId3"/>
              </a:rPr>
              <a:t>https://ui.adsabs.harvard.edu/abs/2025arXiv250919088P/abstract</a:t>
            </a:r>
            <a:r>
              <a:rPr lang="en-US" dirty="0"/>
              <a:t> </a:t>
            </a:r>
          </a:p>
        </p:txBody>
      </p:sp>
    </p:spTree>
    <p:extLst>
      <p:ext uri="{BB962C8B-B14F-4D97-AF65-F5344CB8AC3E}">
        <p14:creationId xmlns:p14="http://schemas.microsoft.com/office/powerpoint/2010/main" val="2226147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B7A40FB-6DA1-5E4C-9B87-383623283470}"/>
              </a:ext>
            </a:extLst>
          </p:cNvPr>
          <p:cNvSpPr>
            <a:spLocks noGrp="1"/>
          </p:cNvSpPr>
          <p:nvPr>
            <p:ph type="body" sz="quarter" idx="10"/>
          </p:nvPr>
        </p:nvSpPr>
        <p:spPr>
          <a:xfrm>
            <a:off x="2875944" y="2873829"/>
            <a:ext cx="3392111" cy="1466850"/>
          </a:xfrm>
        </p:spPr>
        <p:txBody>
          <a:bodyPr/>
          <a:lstStyle/>
          <a:p>
            <a:pPr algn="ctr"/>
            <a:r>
              <a:rPr lang="en-US" dirty="0">
                <a:solidFill>
                  <a:schemeClr val="tx1"/>
                </a:solidFill>
                <a:effectLst>
                  <a:outerShdw blurRad="38100" dist="38100" dir="2700000" algn="tl">
                    <a:srgbClr val="000000">
                      <a:alpha val="43137"/>
                    </a:srgbClr>
                  </a:outerShdw>
                </a:effectLst>
              </a:rPr>
              <a:t>Thank you!</a:t>
            </a:r>
          </a:p>
        </p:txBody>
      </p:sp>
    </p:spTree>
    <p:extLst>
      <p:ext uri="{BB962C8B-B14F-4D97-AF65-F5344CB8AC3E}">
        <p14:creationId xmlns:p14="http://schemas.microsoft.com/office/powerpoint/2010/main" val="380065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a:t>Agenda</a:t>
            </a:r>
          </a:p>
        </p:txBody>
      </p:sp>
      <p:sp>
        <p:nvSpPr>
          <p:cNvPr id="4" name="Text Placeholder 3"/>
          <p:cNvSpPr>
            <a:spLocks noGrp="1"/>
          </p:cNvSpPr>
          <p:nvPr>
            <p:ph type="body" sz="quarter" idx="17"/>
          </p:nvPr>
        </p:nvSpPr>
        <p:spPr>
          <a:xfrm>
            <a:off x="862878" y="1204873"/>
            <a:ext cx="7594829" cy="5101334"/>
          </a:xfrm>
        </p:spPr>
        <p:txBody>
          <a:bodyPr>
            <a:normAutofit/>
          </a:bodyPr>
          <a:lstStyle/>
          <a:p>
            <a:pPr marL="457200" indent="-457200">
              <a:buFont typeface="+mj-lt"/>
              <a:buAutoNum type="arabicPeriod"/>
            </a:pPr>
            <a:r>
              <a:rPr lang="en-US" dirty="0"/>
              <a:t>How I currently use GenAI in </a:t>
            </a:r>
            <a:r>
              <a:rPr lang="en-US" dirty="0" err="1"/>
              <a:t>behavioural</a:t>
            </a:r>
            <a:r>
              <a:rPr lang="en-US" dirty="0"/>
              <a:t> research</a:t>
            </a:r>
          </a:p>
          <a:p>
            <a:pPr marL="457200" indent="-457200">
              <a:buFont typeface="+mj-lt"/>
              <a:buAutoNum type="arabicPeriod"/>
            </a:pPr>
            <a:r>
              <a:rPr lang="en-US" dirty="0"/>
              <a:t>The existential threat of Agentic AI</a:t>
            </a:r>
          </a:p>
          <a:p>
            <a:pPr marL="457200" indent="-457200">
              <a:buFont typeface="+mj-lt"/>
              <a:buAutoNum type="arabicPeriod"/>
            </a:pPr>
            <a:r>
              <a:rPr lang="en-US" dirty="0"/>
              <a:t>The opportunity of Digital Twins?</a:t>
            </a:r>
          </a:p>
          <a:p>
            <a:endParaRPr lang="en-US" dirty="0"/>
          </a:p>
        </p:txBody>
      </p:sp>
    </p:spTree>
    <p:extLst>
      <p:ext uri="{BB962C8B-B14F-4D97-AF65-F5344CB8AC3E}">
        <p14:creationId xmlns:p14="http://schemas.microsoft.com/office/powerpoint/2010/main" val="770030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7D217-DE17-4ABF-B33E-F1E02E931AD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E93B7D5-194C-A21E-6CE9-A239CD311CA5}"/>
              </a:ext>
            </a:extLst>
          </p:cNvPr>
          <p:cNvSpPr txBox="1">
            <a:spLocks/>
          </p:cNvSpPr>
          <p:nvPr/>
        </p:nvSpPr>
        <p:spPr>
          <a:xfrm>
            <a:off x="307274" y="333252"/>
            <a:ext cx="8002336" cy="5510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550" b="1" spc="75" dirty="0">
                <a:solidFill>
                  <a:srgbClr val="65B333"/>
                </a:solidFill>
                <a:latin typeface="Stag Semibold" panose="02000503060000020004" pitchFamily="2" charset="77"/>
              </a:rPr>
              <a:t>How I Currently Use GenAI in Behavioural Research</a:t>
            </a:r>
          </a:p>
        </p:txBody>
      </p:sp>
      <p:sp>
        <p:nvSpPr>
          <p:cNvPr id="3" name="TextBox 2">
            <a:extLst>
              <a:ext uri="{FF2B5EF4-FFF2-40B4-BE49-F238E27FC236}">
                <a16:creationId xmlns:a16="http://schemas.microsoft.com/office/drawing/2014/main" id="{C6E3E32F-4AC5-1290-7D31-0156DF67B9F7}"/>
              </a:ext>
            </a:extLst>
          </p:cNvPr>
          <p:cNvSpPr txBox="1"/>
          <p:nvPr/>
        </p:nvSpPr>
        <p:spPr>
          <a:xfrm>
            <a:off x="307274" y="904472"/>
            <a:ext cx="8401050" cy="3165610"/>
          </a:xfrm>
          <a:prstGeom prst="rect">
            <a:avLst/>
          </a:prstGeom>
          <a:noFill/>
        </p:spPr>
        <p:txBody>
          <a:bodyPr wrap="square" rtlCol="0">
            <a:spAutoFit/>
          </a:bodyPr>
          <a:lstStyle/>
          <a:p>
            <a:pPr marL="285750" indent="-285750">
              <a:lnSpc>
                <a:spcPct val="110000"/>
              </a:lnSpc>
              <a:spcAft>
                <a:spcPts val="900"/>
              </a:spcAft>
              <a:buFont typeface="Arial" panose="020B0604020202020204" pitchFamily="34" charset="0"/>
              <a:buChar char="•"/>
            </a:pPr>
            <a:r>
              <a:rPr lang="en-US" dirty="0">
                <a:solidFill>
                  <a:srgbClr val="5B6770"/>
                </a:solidFill>
                <a:latin typeface="Whitney Book" pitchFamily="2" charset="0"/>
              </a:rPr>
              <a:t>Lit review: </a:t>
            </a:r>
            <a:r>
              <a:rPr lang="en-US" dirty="0">
                <a:solidFill>
                  <a:srgbClr val="5B6770"/>
                </a:solidFill>
                <a:latin typeface="Whitney Book" pitchFamily="2" charset="0"/>
                <a:hlinkClick r:id="rId2"/>
              </a:rPr>
              <a:t>https://scholar.google.ca/scholar_labs/</a:t>
            </a:r>
            <a:r>
              <a:rPr lang="en-US" dirty="0">
                <a:solidFill>
                  <a:srgbClr val="5B6770"/>
                </a:solidFill>
                <a:latin typeface="Whitney Book" pitchFamily="2" charset="0"/>
              </a:rPr>
              <a:t> </a:t>
            </a:r>
            <a:br>
              <a:rPr lang="en-US" dirty="0">
                <a:solidFill>
                  <a:srgbClr val="5B6770"/>
                </a:solidFill>
                <a:latin typeface="Whitney Book" pitchFamily="2" charset="0"/>
              </a:rPr>
            </a:br>
            <a:r>
              <a:rPr lang="en-US" dirty="0">
                <a:solidFill>
                  <a:srgbClr val="5B6770"/>
                </a:solidFill>
                <a:latin typeface="Whitney Book" pitchFamily="2" charset="0"/>
              </a:rPr>
              <a:t>“What are the top papers in consumer psychology on creativity?”</a:t>
            </a:r>
          </a:p>
          <a:p>
            <a:pPr marL="285750" indent="-285750">
              <a:lnSpc>
                <a:spcPct val="110000"/>
              </a:lnSpc>
              <a:spcAft>
                <a:spcPts val="900"/>
              </a:spcAft>
              <a:buFont typeface="Arial" panose="020B0604020202020204" pitchFamily="34" charset="0"/>
              <a:buChar char="•"/>
            </a:pPr>
            <a:r>
              <a:rPr lang="en-US" dirty="0">
                <a:solidFill>
                  <a:srgbClr val="5B6770"/>
                </a:solidFill>
                <a:latin typeface="Whitney Book" pitchFamily="2" charset="0"/>
              </a:rPr>
              <a:t>Stimuli generation</a:t>
            </a:r>
            <a:br>
              <a:rPr lang="en-US" dirty="0">
                <a:solidFill>
                  <a:srgbClr val="5B6770"/>
                </a:solidFill>
                <a:latin typeface="Whitney Book" pitchFamily="2" charset="0"/>
              </a:rPr>
            </a:br>
            <a:r>
              <a:rPr lang="en-US" dirty="0">
                <a:solidFill>
                  <a:srgbClr val="5B6770"/>
                </a:solidFill>
                <a:latin typeface="Whitney Book" pitchFamily="2" charset="0"/>
                <a:hlinkClick r:id="rId3"/>
              </a:rPr>
              <a:t>https://ubcbusiness.eu.qualtrics.com/jfe6/preview/previewId/96c25c8c-7099-4b28-a8db-1d7719630bff/SV_9Y09qtEUpgNu9RY</a:t>
            </a:r>
            <a:r>
              <a:rPr lang="en-US" dirty="0">
                <a:solidFill>
                  <a:srgbClr val="5B6770"/>
                </a:solidFill>
                <a:latin typeface="Whitney Book" pitchFamily="2" charset="0"/>
              </a:rPr>
              <a:t> </a:t>
            </a:r>
          </a:p>
          <a:p>
            <a:pPr marL="285750" indent="-285750">
              <a:lnSpc>
                <a:spcPct val="110000"/>
              </a:lnSpc>
              <a:spcAft>
                <a:spcPts val="900"/>
              </a:spcAft>
              <a:buFont typeface="Arial" panose="020B0604020202020204" pitchFamily="34" charset="0"/>
              <a:buChar char="•"/>
            </a:pPr>
            <a:r>
              <a:rPr lang="en-US" dirty="0">
                <a:solidFill>
                  <a:srgbClr val="5B6770"/>
                </a:solidFill>
                <a:latin typeface="Whitney Book" pitchFamily="2" charset="0"/>
              </a:rPr>
              <a:t>R code</a:t>
            </a:r>
            <a:br>
              <a:rPr lang="en-US" dirty="0">
                <a:solidFill>
                  <a:srgbClr val="5B6770"/>
                </a:solidFill>
                <a:latin typeface="Whitney Book" pitchFamily="2" charset="0"/>
              </a:rPr>
            </a:br>
            <a:r>
              <a:rPr lang="en-US" dirty="0">
                <a:solidFill>
                  <a:srgbClr val="5B6770"/>
                </a:solidFill>
                <a:latin typeface="Whitney Book" pitchFamily="2" charset="0"/>
              </a:rPr>
              <a:t>“What is some R code to calculate the character difference count between two blocks of text?”</a:t>
            </a:r>
          </a:p>
          <a:p>
            <a:pPr marL="285750" indent="-285750">
              <a:lnSpc>
                <a:spcPct val="110000"/>
              </a:lnSpc>
              <a:spcAft>
                <a:spcPts val="900"/>
              </a:spcAft>
              <a:buFont typeface="Arial" panose="020B0604020202020204" pitchFamily="34" charset="0"/>
              <a:buChar char="•"/>
            </a:pPr>
            <a:endParaRPr lang="en-US" dirty="0">
              <a:solidFill>
                <a:srgbClr val="5B6770"/>
              </a:solidFill>
              <a:latin typeface="Whitney Book" pitchFamily="2" charset="0"/>
            </a:endParaRPr>
          </a:p>
        </p:txBody>
      </p:sp>
      <p:pic>
        <p:nvPicPr>
          <p:cNvPr id="5" name="Picture 4">
            <a:extLst>
              <a:ext uri="{FF2B5EF4-FFF2-40B4-BE49-F238E27FC236}">
                <a16:creationId xmlns:a16="http://schemas.microsoft.com/office/drawing/2014/main" id="{151545A9-5580-00D6-5CF9-D532A6FF6A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0955" y="3429000"/>
            <a:ext cx="5978655" cy="3175299"/>
          </a:xfrm>
          <a:prstGeom prst="rect">
            <a:avLst/>
          </a:prstGeom>
        </p:spPr>
      </p:pic>
    </p:spTree>
    <p:extLst>
      <p:ext uri="{BB962C8B-B14F-4D97-AF65-F5344CB8AC3E}">
        <p14:creationId xmlns:p14="http://schemas.microsoft.com/office/powerpoint/2010/main" val="467633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F4DB3A-EBCE-1F4E-B7C3-526E5AF8561E}"/>
              </a:ext>
            </a:extLst>
          </p:cNvPr>
          <p:cNvSpPr txBox="1">
            <a:spLocks/>
          </p:cNvSpPr>
          <p:nvPr/>
        </p:nvSpPr>
        <p:spPr>
          <a:xfrm>
            <a:off x="307274" y="333252"/>
            <a:ext cx="6024946" cy="5510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550" b="1" spc="75" dirty="0">
                <a:solidFill>
                  <a:srgbClr val="65B333"/>
                </a:solidFill>
                <a:latin typeface="Stag Semibold" panose="02000503060000020004" pitchFamily="2" charset="77"/>
              </a:rPr>
              <a:t>The Existential Threat of Agentic AI</a:t>
            </a:r>
          </a:p>
        </p:txBody>
      </p:sp>
      <p:sp>
        <p:nvSpPr>
          <p:cNvPr id="3" name="TextBox 2">
            <a:extLst>
              <a:ext uri="{FF2B5EF4-FFF2-40B4-BE49-F238E27FC236}">
                <a16:creationId xmlns:a16="http://schemas.microsoft.com/office/drawing/2014/main" id="{C2818A42-AABA-6D40-A4C2-DB75A33E6B8B}"/>
              </a:ext>
            </a:extLst>
          </p:cNvPr>
          <p:cNvSpPr txBox="1"/>
          <p:nvPr/>
        </p:nvSpPr>
        <p:spPr>
          <a:xfrm>
            <a:off x="307274" y="904472"/>
            <a:ext cx="8401050" cy="2251514"/>
          </a:xfrm>
          <a:prstGeom prst="rect">
            <a:avLst/>
          </a:prstGeom>
          <a:noFill/>
        </p:spPr>
        <p:txBody>
          <a:bodyPr wrap="square" rtlCol="0">
            <a:spAutoFit/>
          </a:bodyPr>
          <a:lstStyle/>
          <a:p>
            <a:pPr marL="285750" indent="-285750">
              <a:lnSpc>
                <a:spcPct val="110000"/>
              </a:lnSpc>
              <a:spcAft>
                <a:spcPts val="900"/>
              </a:spcAft>
              <a:buFont typeface="Arial" panose="020B0604020202020204" pitchFamily="34" charset="0"/>
              <a:buChar char="•"/>
            </a:pPr>
            <a:r>
              <a:rPr lang="en-US" dirty="0">
                <a:solidFill>
                  <a:srgbClr val="5B6770"/>
                </a:solidFill>
                <a:latin typeface="Whitney Book" pitchFamily="2" charset="0"/>
              </a:rPr>
              <a:t>Sample Qualtrics Survey: </a:t>
            </a:r>
            <a:br>
              <a:rPr lang="en-US" dirty="0">
                <a:solidFill>
                  <a:srgbClr val="5B6770"/>
                </a:solidFill>
                <a:latin typeface="Whitney Book" pitchFamily="2" charset="0"/>
              </a:rPr>
            </a:br>
            <a:r>
              <a:rPr lang="en-CA" dirty="0">
                <a:hlinkClick r:id="rId2"/>
              </a:rPr>
              <a:t>https://ubcbusiness.qualtrics.com/jfe/form/SV_bKk2YWUEP7TlJGe</a:t>
            </a:r>
            <a:r>
              <a:rPr lang="en-CA" dirty="0"/>
              <a:t> </a:t>
            </a:r>
          </a:p>
          <a:p>
            <a:pPr marL="285750" indent="-285750">
              <a:lnSpc>
                <a:spcPct val="110000"/>
              </a:lnSpc>
              <a:spcAft>
                <a:spcPts val="900"/>
              </a:spcAft>
              <a:buFont typeface="Arial" panose="020B0604020202020204" pitchFamily="34" charset="0"/>
              <a:buChar char="•"/>
            </a:pPr>
            <a:endParaRPr lang="en-CA" dirty="0">
              <a:solidFill>
                <a:srgbClr val="5B6770"/>
              </a:solidFill>
              <a:latin typeface="Whitney Book" pitchFamily="2" charset="0"/>
            </a:endParaRPr>
          </a:p>
          <a:p>
            <a:pPr marL="285750" indent="-285750">
              <a:lnSpc>
                <a:spcPct val="110000"/>
              </a:lnSpc>
              <a:spcAft>
                <a:spcPts val="900"/>
              </a:spcAft>
              <a:buFont typeface="Arial" panose="020B0604020202020204" pitchFamily="34" charset="0"/>
              <a:buChar char="•"/>
            </a:pPr>
            <a:r>
              <a:rPr lang="en-US" dirty="0">
                <a:solidFill>
                  <a:srgbClr val="5B6770"/>
                </a:solidFill>
                <a:latin typeface="Whitney Book" pitchFamily="2" charset="0"/>
              </a:rPr>
              <a:t>Manus Example: </a:t>
            </a:r>
            <a:br>
              <a:rPr lang="en-US" dirty="0">
                <a:solidFill>
                  <a:srgbClr val="5B6770"/>
                </a:solidFill>
                <a:latin typeface="Whitney Book" pitchFamily="2" charset="0"/>
              </a:rPr>
            </a:br>
            <a:r>
              <a:rPr lang="en-US" dirty="0">
                <a:solidFill>
                  <a:srgbClr val="5B6770"/>
                </a:solidFill>
                <a:latin typeface="Whitney Book" pitchFamily="2" charset="0"/>
                <a:hlinkClick r:id="rId3"/>
              </a:rPr>
              <a:t>https://manus.im/</a:t>
            </a:r>
            <a:r>
              <a:rPr lang="en-US" dirty="0">
                <a:solidFill>
                  <a:srgbClr val="5B6770"/>
                </a:solidFill>
                <a:latin typeface="Whitney Book" pitchFamily="2" charset="0"/>
              </a:rPr>
              <a:t> </a:t>
            </a:r>
          </a:p>
          <a:p>
            <a:pPr marL="285750" indent="-285750">
              <a:lnSpc>
                <a:spcPct val="110000"/>
              </a:lnSpc>
              <a:spcAft>
                <a:spcPts val="900"/>
              </a:spcAft>
              <a:buFont typeface="Arial" panose="020B0604020202020204" pitchFamily="34" charset="0"/>
              <a:buChar char="•"/>
            </a:pPr>
            <a:endParaRPr lang="en-US" dirty="0">
              <a:solidFill>
                <a:srgbClr val="5B6770"/>
              </a:solidFill>
              <a:latin typeface="Whitney Book" pitchFamily="2" charset="0"/>
            </a:endParaRPr>
          </a:p>
        </p:txBody>
      </p:sp>
    </p:spTree>
    <p:extLst>
      <p:ext uri="{BB962C8B-B14F-4D97-AF65-F5344CB8AC3E}">
        <p14:creationId xmlns:p14="http://schemas.microsoft.com/office/powerpoint/2010/main" val="648261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F0188-5A47-804E-5F2E-04C7D3F87C3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641C634-9876-625B-825F-5B4CFD8A3908}"/>
              </a:ext>
            </a:extLst>
          </p:cNvPr>
          <p:cNvSpPr txBox="1">
            <a:spLocks/>
          </p:cNvSpPr>
          <p:nvPr/>
        </p:nvSpPr>
        <p:spPr>
          <a:xfrm>
            <a:off x="307274" y="333252"/>
            <a:ext cx="6024946" cy="5510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550" b="1" spc="75" dirty="0">
                <a:solidFill>
                  <a:srgbClr val="65B333"/>
                </a:solidFill>
                <a:latin typeface="Stag Semibold" panose="02000503060000020004" pitchFamily="2" charset="77"/>
              </a:rPr>
              <a:t>The Existential Threat of Agentic AI</a:t>
            </a:r>
          </a:p>
        </p:txBody>
      </p:sp>
      <p:pic>
        <p:nvPicPr>
          <p:cNvPr id="5" name="Picture 4">
            <a:extLst>
              <a:ext uri="{FF2B5EF4-FFF2-40B4-BE49-F238E27FC236}">
                <a16:creationId xmlns:a16="http://schemas.microsoft.com/office/drawing/2014/main" id="{E6166E1B-8FE0-750E-B772-C4603C03C0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82235"/>
            <a:ext cx="9144000" cy="4693529"/>
          </a:xfrm>
          <a:prstGeom prst="rect">
            <a:avLst/>
          </a:prstGeom>
        </p:spPr>
      </p:pic>
    </p:spTree>
    <p:extLst>
      <p:ext uri="{BB962C8B-B14F-4D97-AF65-F5344CB8AC3E}">
        <p14:creationId xmlns:p14="http://schemas.microsoft.com/office/powerpoint/2010/main" val="2117895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7BDC8B-B2B5-71B2-45A6-CA54B1CB7E6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494FD99-C45F-08DF-4D1C-238525C1EC4E}"/>
              </a:ext>
            </a:extLst>
          </p:cNvPr>
          <p:cNvSpPr txBox="1">
            <a:spLocks/>
          </p:cNvSpPr>
          <p:nvPr/>
        </p:nvSpPr>
        <p:spPr>
          <a:xfrm>
            <a:off x="307274" y="333252"/>
            <a:ext cx="6024946" cy="5510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550" b="1" spc="75" dirty="0">
                <a:solidFill>
                  <a:srgbClr val="65B333"/>
                </a:solidFill>
                <a:latin typeface="Stag Semibold" panose="02000503060000020004" pitchFamily="2" charset="77"/>
              </a:rPr>
              <a:t>The Existential Threat of Agentic AI</a:t>
            </a:r>
          </a:p>
        </p:txBody>
      </p:sp>
      <p:pic>
        <p:nvPicPr>
          <p:cNvPr id="4" name="Picture 3">
            <a:extLst>
              <a:ext uri="{FF2B5EF4-FFF2-40B4-BE49-F238E27FC236}">
                <a16:creationId xmlns:a16="http://schemas.microsoft.com/office/drawing/2014/main" id="{09FF18D2-2763-D190-6CC2-C873E91805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825" y="1028700"/>
            <a:ext cx="7520350" cy="5662040"/>
          </a:xfrm>
          <a:prstGeom prst="rect">
            <a:avLst/>
          </a:prstGeom>
        </p:spPr>
      </p:pic>
    </p:spTree>
    <p:extLst>
      <p:ext uri="{BB962C8B-B14F-4D97-AF65-F5344CB8AC3E}">
        <p14:creationId xmlns:p14="http://schemas.microsoft.com/office/powerpoint/2010/main" val="3663147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897535-15C5-D276-81BF-F1AE054DB1C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6073E46-C154-2D74-2183-F7E0D66F9C47}"/>
              </a:ext>
            </a:extLst>
          </p:cNvPr>
          <p:cNvSpPr txBox="1">
            <a:spLocks/>
          </p:cNvSpPr>
          <p:nvPr/>
        </p:nvSpPr>
        <p:spPr>
          <a:xfrm>
            <a:off x="307274" y="333252"/>
            <a:ext cx="6024946" cy="5510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550" b="1" spc="75" dirty="0">
                <a:solidFill>
                  <a:srgbClr val="65B333"/>
                </a:solidFill>
                <a:latin typeface="Stag Semibold" panose="02000503060000020004" pitchFamily="2" charset="77"/>
              </a:rPr>
              <a:t>The Existential Threat of Agentic AI</a:t>
            </a:r>
          </a:p>
        </p:txBody>
      </p:sp>
      <p:pic>
        <p:nvPicPr>
          <p:cNvPr id="4" name="Picture 3">
            <a:extLst>
              <a:ext uri="{FF2B5EF4-FFF2-40B4-BE49-F238E27FC236}">
                <a16:creationId xmlns:a16="http://schemas.microsoft.com/office/drawing/2014/main" id="{8E7A1A8A-73A2-F416-221A-66A94EEF8A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9526" y="1031934"/>
            <a:ext cx="6024947" cy="5666046"/>
          </a:xfrm>
          <a:prstGeom prst="rect">
            <a:avLst/>
          </a:prstGeom>
        </p:spPr>
      </p:pic>
    </p:spTree>
    <p:extLst>
      <p:ext uri="{BB962C8B-B14F-4D97-AF65-F5344CB8AC3E}">
        <p14:creationId xmlns:p14="http://schemas.microsoft.com/office/powerpoint/2010/main" val="3921649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E5A81-D4DD-C435-DE57-B827606CFA0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C53A3FF-31B7-6E23-33BB-10742F3983C8}"/>
              </a:ext>
            </a:extLst>
          </p:cNvPr>
          <p:cNvSpPr txBox="1"/>
          <p:nvPr/>
        </p:nvSpPr>
        <p:spPr>
          <a:xfrm>
            <a:off x="307274" y="904472"/>
            <a:ext cx="8401050" cy="4958280"/>
          </a:xfrm>
          <a:prstGeom prst="rect">
            <a:avLst/>
          </a:prstGeom>
          <a:noFill/>
        </p:spPr>
        <p:txBody>
          <a:bodyPr wrap="square" rtlCol="0">
            <a:spAutoFit/>
          </a:bodyPr>
          <a:lstStyle/>
          <a:p>
            <a:pPr marL="285750" indent="-285750">
              <a:lnSpc>
                <a:spcPct val="110000"/>
              </a:lnSpc>
              <a:spcAft>
                <a:spcPts val="900"/>
              </a:spcAft>
              <a:buFont typeface="Arial" panose="020B0604020202020204" pitchFamily="34" charset="0"/>
              <a:buChar char="•"/>
            </a:pPr>
            <a:r>
              <a:rPr lang="en-US" dirty="0">
                <a:solidFill>
                  <a:srgbClr val="5B6770"/>
                </a:solidFill>
                <a:latin typeface="Whitney Book" pitchFamily="2" charset="0"/>
              </a:rPr>
              <a:t>The potential existential threat of large language models to online survey research</a:t>
            </a:r>
            <a:br>
              <a:rPr lang="en-US" dirty="0">
                <a:solidFill>
                  <a:srgbClr val="5B6770"/>
                </a:solidFill>
                <a:latin typeface="Whitney Book" pitchFamily="2" charset="0"/>
              </a:rPr>
            </a:br>
            <a:r>
              <a:rPr lang="en-US" dirty="0">
                <a:solidFill>
                  <a:srgbClr val="5B6770"/>
                </a:solidFill>
                <a:latin typeface="Whitney Book" pitchFamily="2" charset="0"/>
                <a:hlinkClick r:id="rId2"/>
              </a:rPr>
              <a:t>https://www.pnas.org/doi/10.1073/pnas.2518075122</a:t>
            </a:r>
            <a:r>
              <a:rPr lang="en-US" dirty="0">
                <a:solidFill>
                  <a:srgbClr val="5B6770"/>
                </a:solidFill>
                <a:latin typeface="Whitney Book" pitchFamily="2" charset="0"/>
              </a:rPr>
              <a:t> </a:t>
            </a:r>
          </a:p>
          <a:p>
            <a:pPr marL="285750" indent="-285750">
              <a:lnSpc>
                <a:spcPct val="110000"/>
              </a:lnSpc>
              <a:spcAft>
                <a:spcPts val="900"/>
              </a:spcAft>
              <a:buFont typeface="Arial" panose="020B0604020202020204" pitchFamily="34" charset="0"/>
              <a:buChar char="•"/>
            </a:pPr>
            <a:r>
              <a:rPr lang="en-US" dirty="0">
                <a:solidFill>
                  <a:srgbClr val="5B6770"/>
                </a:solidFill>
                <a:latin typeface="Whitney Book" pitchFamily="2" charset="0"/>
              </a:rPr>
              <a:t>Will online behavioral research follow the fate of online survey research? </a:t>
            </a:r>
            <a:r>
              <a:rPr lang="en-US" dirty="0">
                <a:solidFill>
                  <a:srgbClr val="5B6770"/>
                </a:solidFill>
                <a:latin typeface="Whitney Book" pitchFamily="2" charset="0"/>
                <a:hlinkClick r:id="rId3"/>
              </a:rPr>
              <a:t>https://www.pnas.org/doi/10.1073/pnas.2535585123</a:t>
            </a:r>
            <a:r>
              <a:rPr lang="en-US" dirty="0">
                <a:solidFill>
                  <a:srgbClr val="5B6770"/>
                </a:solidFill>
                <a:latin typeface="Whitney Book" pitchFamily="2" charset="0"/>
              </a:rPr>
              <a:t> </a:t>
            </a:r>
          </a:p>
          <a:p>
            <a:pPr marL="285750" indent="-285750">
              <a:lnSpc>
                <a:spcPct val="110000"/>
              </a:lnSpc>
              <a:spcAft>
                <a:spcPts val="900"/>
              </a:spcAft>
              <a:buFont typeface="Arial" panose="020B0604020202020204" pitchFamily="34" charset="0"/>
              <a:buChar char="•"/>
            </a:pPr>
            <a:r>
              <a:rPr lang="en-US" dirty="0">
                <a:solidFill>
                  <a:srgbClr val="5B6770"/>
                </a:solidFill>
                <a:latin typeface="Whitney Book" pitchFamily="2" charset="0"/>
              </a:rPr>
              <a:t>Reply to Van der </a:t>
            </a:r>
            <a:r>
              <a:rPr lang="en-US" dirty="0" err="1">
                <a:solidFill>
                  <a:srgbClr val="5B6770"/>
                </a:solidFill>
                <a:latin typeface="Whitney Book" pitchFamily="2" charset="0"/>
              </a:rPr>
              <a:t>Stigchel</a:t>
            </a:r>
            <a:r>
              <a:rPr lang="en-US" dirty="0">
                <a:solidFill>
                  <a:srgbClr val="5B6770"/>
                </a:solidFill>
                <a:latin typeface="Whitney Book" pitchFamily="2" charset="0"/>
              </a:rPr>
              <a:t> et al.: Empirical evidence that AI survey contamination is real and substantial</a:t>
            </a:r>
            <a:br>
              <a:rPr lang="en-US" dirty="0">
                <a:solidFill>
                  <a:srgbClr val="5B6770"/>
                </a:solidFill>
                <a:latin typeface="Whitney Book" pitchFamily="2" charset="0"/>
              </a:rPr>
            </a:br>
            <a:r>
              <a:rPr lang="en-US" dirty="0">
                <a:solidFill>
                  <a:srgbClr val="5B6770"/>
                </a:solidFill>
                <a:latin typeface="Whitney Book" pitchFamily="2" charset="0"/>
                <a:hlinkClick r:id="rId4"/>
              </a:rPr>
              <a:t>https://www.pnas.org/doi/10.1073/pnas.2537420123</a:t>
            </a:r>
            <a:r>
              <a:rPr lang="en-US" dirty="0">
                <a:solidFill>
                  <a:srgbClr val="5B6770"/>
                </a:solidFill>
                <a:latin typeface="Whitney Book" pitchFamily="2" charset="0"/>
              </a:rPr>
              <a:t> </a:t>
            </a:r>
          </a:p>
          <a:p>
            <a:pPr marL="285750" indent="-285750">
              <a:lnSpc>
                <a:spcPct val="110000"/>
              </a:lnSpc>
              <a:spcAft>
                <a:spcPts val="900"/>
              </a:spcAft>
              <a:buFont typeface="Arial" panose="020B0604020202020204" pitchFamily="34" charset="0"/>
              <a:buChar char="•"/>
            </a:pPr>
            <a:r>
              <a:rPr lang="en-US" dirty="0">
                <a:solidFill>
                  <a:srgbClr val="5B6770"/>
                </a:solidFill>
              </a:rPr>
              <a:t>Estimating the threat of AI-agent responding across online survey platform </a:t>
            </a:r>
            <a:r>
              <a:rPr lang="en-US" dirty="0">
                <a:latin typeface="Whitney Book" pitchFamily="2" charset="0"/>
                <a:hlinkClick r:id="rId5"/>
              </a:rPr>
              <a:t>https://osf.io/preprints/psyarxiv/xcg26_v1</a:t>
            </a:r>
            <a:r>
              <a:rPr lang="en-US" dirty="0">
                <a:latin typeface="Whitney Book" pitchFamily="2" charset="0"/>
              </a:rPr>
              <a:t> </a:t>
            </a:r>
          </a:p>
          <a:p>
            <a:r>
              <a:rPr lang="en-US" dirty="0">
                <a:latin typeface="Whitney Book" pitchFamily="2" charset="0"/>
              </a:rPr>
              <a:t>“</a:t>
            </a:r>
            <a:r>
              <a:rPr lang="en-US" dirty="0"/>
              <a:t>Surveys on seven online platforms and find high variance in rates of participants failing AI tests, ranging from 6% to 41% across platform (compared to a 2.4% in-person human false-positive rate)</a:t>
            </a:r>
            <a:r>
              <a:rPr lang="en-US" dirty="0">
                <a:latin typeface="Whitney Book" pitchFamily="2" charset="0"/>
              </a:rPr>
              <a:t>”</a:t>
            </a:r>
          </a:p>
          <a:p>
            <a:endParaRPr lang="en-US" dirty="0">
              <a:latin typeface="Whitney Book" pitchFamily="2" charset="0"/>
            </a:endParaRPr>
          </a:p>
          <a:p>
            <a:r>
              <a:rPr lang="en-US" dirty="0">
                <a:latin typeface="Whitney Book" pitchFamily="2" charset="0"/>
              </a:rPr>
              <a:t>[Overlap with </a:t>
            </a:r>
            <a:r>
              <a:rPr lang="en-US" dirty="0" err="1">
                <a:latin typeface="Whitney Book" pitchFamily="2" charset="0"/>
              </a:rPr>
              <a:t>Prolific’s</a:t>
            </a:r>
            <a:r>
              <a:rPr lang="en-US" dirty="0">
                <a:latin typeface="Whitney Book" pitchFamily="2" charset="0"/>
              </a:rPr>
              <a:t> AI detection tool was about 50%]</a:t>
            </a:r>
          </a:p>
          <a:p>
            <a:endParaRPr lang="en-US" dirty="0"/>
          </a:p>
        </p:txBody>
      </p:sp>
      <p:sp>
        <p:nvSpPr>
          <p:cNvPr id="3" name="Text Placeholder 1">
            <a:extLst>
              <a:ext uri="{FF2B5EF4-FFF2-40B4-BE49-F238E27FC236}">
                <a16:creationId xmlns:a16="http://schemas.microsoft.com/office/drawing/2014/main" id="{F8C95C60-0970-D13D-FB11-823B0E3A92C1}"/>
              </a:ext>
            </a:extLst>
          </p:cNvPr>
          <p:cNvSpPr txBox="1">
            <a:spLocks/>
          </p:cNvSpPr>
          <p:nvPr/>
        </p:nvSpPr>
        <p:spPr>
          <a:xfrm>
            <a:off x="307274" y="333252"/>
            <a:ext cx="6024946" cy="5510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550" b="1" spc="75" dirty="0">
                <a:solidFill>
                  <a:srgbClr val="65B333"/>
                </a:solidFill>
                <a:latin typeface="Stag Semibold" panose="02000503060000020004" pitchFamily="2" charset="77"/>
              </a:rPr>
              <a:t>The Existential Threat of Agentic AI</a:t>
            </a:r>
          </a:p>
        </p:txBody>
      </p:sp>
    </p:spTree>
    <p:extLst>
      <p:ext uri="{BB962C8B-B14F-4D97-AF65-F5344CB8AC3E}">
        <p14:creationId xmlns:p14="http://schemas.microsoft.com/office/powerpoint/2010/main" val="2526364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AAFEBB-CD2A-0916-7F76-07889B777A1E}"/>
              </a:ext>
            </a:extLst>
          </p:cNvPr>
          <p:cNvSpPr txBox="1"/>
          <p:nvPr/>
        </p:nvSpPr>
        <p:spPr>
          <a:xfrm>
            <a:off x="307274" y="904472"/>
            <a:ext cx="8401050" cy="4047390"/>
          </a:xfrm>
          <a:prstGeom prst="rect">
            <a:avLst/>
          </a:prstGeom>
          <a:noFill/>
        </p:spPr>
        <p:txBody>
          <a:bodyPr wrap="square" rtlCol="0">
            <a:spAutoFit/>
          </a:bodyPr>
          <a:lstStyle/>
          <a:p>
            <a:pPr marL="285750" indent="-285750">
              <a:lnSpc>
                <a:spcPct val="110000"/>
              </a:lnSpc>
              <a:spcAft>
                <a:spcPts val="900"/>
              </a:spcAft>
              <a:buFont typeface="Arial" panose="020B0604020202020204" pitchFamily="34" charset="0"/>
              <a:buChar char="•"/>
            </a:pPr>
            <a:r>
              <a:rPr lang="en-US" dirty="0">
                <a:solidFill>
                  <a:srgbClr val="5B6770"/>
                </a:solidFill>
                <a:latin typeface="Whitney Book" pitchFamily="2" charset="0"/>
              </a:rPr>
              <a:t>Any online survey response (including from our students) may be AI</a:t>
            </a:r>
          </a:p>
          <a:p>
            <a:pPr marL="742950" lvl="1" indent="-285750">
              <a:lnSpc>
                <a:spcPct val="110000"/>
              </a:lnSpc>
              <a:spcAft>
                <a:spcPts val="900"/>
              </a:spcAft>
              <a:buFont typeface="Arial" panose="020B0604020202020204" pitchFamily="34" charset="0"/>
              <a:buChar char="•"/>
            </a:pPr>
            <a:r>
              <a:rPr lang="en-US" dirty="0">
                <a:solidFill>
                  <a:srgbClr val="5B6770"/>
                </a:solidFill>
                <a:latin typeface="Whitney Book" pitchFamily="2" charset="0"/>
              </a:rPr>
              <a:t>Even student evaluations of teaching!</a:t>
            </a:r>
          </a:p>
          <a:p>
            <a:pPr marL="285750" indent="-285750">
              <a:lnSpc>
                <a:spcPct val="110000"/>
              </a:lnSpc>
              <a:spcAft>
                <a:spcPts val="900"/>
              </a:spcAft>
              <a:buFont typeface="Arial" panose="020B0604020202020204" pitchFamily="34" charset="0"/>
              <a:buChar char="•"/>
            </a:pPr>
            <a:r>
              <a:rPr lang="en-US" dirty="0">
                <a:solidFill>
                  <a:srgbClr val="5B6770"/>
                </a:solidFill>
                <a:latin typeface="Whitney Book" pitchFamily="2" charset="0"/>
              </a:rPr>
              <a:t>Agentic AI can pass common checks, including:</a:t>
            </a:r>
          </a:p>
          <a:p>
            <a:pPr marL="742950" lvl="1" indent="-285750">
              <a:lnSpc>
                <a:spcPct val="110000"/>
              </a:lnSpc>
              <a:spcAft>
                <a:spcPts val="900"/>
              </a:spcAft>
              <a:buFont typeface="Arial" panose="020B0604020202020204" pitchFamily="34" charset="0"/>
              <a:buChar char="•"/>
            </a:pPr>
            <a:r>
              <a:rPr lang="en-US" dirty="0">
                <a:solidFill>
                  <a:srgbClr val="5B6770"/>
                </a:solidFill>
                <a:latin typeface="Whitney Book" pitchFamily="2" charset="0"/>
              </a:rPr>
              <a:t>Attention checks</a:t>
            </a:r>
          </a:p>
          <a:p>
            <a:pPr marL="742950" lvl="1" indent="-285750">
              <a:lnSpc>
                <a:spcPct val="110000"/>
              </a:lnSpc>
              <a:spcAft>
                <a:spcPts val="900"/>
              </a:spcAft>
              <a:buFont typeface="Arial" panose="020B0604020202020204" pitchFamily="34" charset="0"/>
              <a:buChar char="•"/>
            </a:pPr>
            <a:r>
              <a:rPr lang="en-US" dirty="0">
                <a:solidFill>
                  <a:srgbClr val="5B6770"/>
                </a:solidFill>
                <a:latin typeface="Whitney Book" pitchFamily="2" charset="0"/>
              </a:rPr>
              <a:t>Math problems (will fail when needed)</a:t>
            </a:r>
          </a:p>
          <a:p>
            <a:pPr marL="742950" lvl="1" indent="-285750">
              <a:lnSpc>
                <a:spcPct val="110000"/>
              </a:lnSpc>
              <a:spcAft>
                <a:spcPts val="900"/>
              </a:spcAft>
              <a:buFont typeface="Arial" panose="020B0604020202020204" pitchFamily="34" charset="0"/>
              <a:buChar char="•"/>
            </a:pPr>
            <a:r>
              <a:rPr lang="en-US" dirty="0">
                <a:solidFill>
                  <a:srgbClr val="5B6770"/>
                </a:solidFill>
                <a:latin typeface="Whitney Book" pitchFamily="2" charset="0"/>
              </a:rPr>
              <a:t>Captchas (prompts user when needed)</a:t>
            </a:r>
          </a:p>
          <a:p>
            <a:pPr marL="285750" indent="-285750">
              <a:lnSpc>
                <a:spcPct val="110000"/>
              </a:lnSpc>
              <a:spcAft>
                <a:spcPts val="900"/>
              </a:spcAft>
              <a:buFont typeface="Arial" panose="020B0604020202020204" pitchFamily="34" charset="0"/>
              <a:buChar char="•"/>
            </a:pPr>
            <a:r>
              <a:rPr lang="en-US" dirty="0">
                <a:solidFill>
                  <a:srgbClr val="5B6770"/>
                </a:solidFill>
                <a:latin typeface="Whitney Book" pitchFamily="2" charset="0"/>
              </a:rPr>
              <a:t>Agentic AI may give you the answer you “want”</a:t>
            </a:r>
          </a:p>
          <a:p>
            <a:pPr marL="285750" indent="-285750">
              <a:lnSpc>
                <a:spcPct val="110000"/>
              </a:lnSpc>
              <a:spcAft>
                <a:spcPts val="900"/>
              </a:spcAft>
              <a:buFont typeface="Arial" panose="020B0604020202020204" pitchFamily="34" charset="0"/>
              <a:buChar char="•"/>
            </a:pPr>
            <a:r>
              <a:rPr lang="en-US" dirty="0">
                <a:solidFill>
                  <a:srgbClr val="5B6770"/>
                </a:solidFill>
                <a:latin typeface="Whitney Book" pitchFamily="2" charset="0"/>
              </a:rPr>
              <a:t>Catching Agentic AI fraud is an arms race, as the technology improves, and we never know how many we are missing</a:t>
            </a:r>
          </a:p>
          <a:p>
            <a:pPr marL="285750" indent="-285750">
              <a:lnSpc>
                <a:spcPct val="110000"/>
              </a:lnSpc>
              <a:spcAft>
                <a:spcPts val="900"/>
              </a:spcAft>
              <a:buFont typeface="Arial" panose="020B0604020202020204" pitchFamily="34" charset="0"/>
              <a:buChar char="•"/>
            </a:pPr>
            <a:endParaRPr lang="en-US" dirty="0">
              <a:solidFill>
                <a:srgbClr val="5B6770"/>
              </a:solidFill>
              <a:latin typeface="Whitney Book" pitchFamily="2" charset="0"/>
            </a:endParaRPr>
          </a:p>
        </p:txBody>
      </p:sp>
      <p:sp>
        <p:nvSpPr>
          <p:cNvPr id="3" name="Text Placeholder 1">
            <a:extLst>
              <a:ext uri="{FF2B5EF4-FFF2-40B4-BE49-F238E27FC236}">
                <a16:creationId xmlns:a16="http://schemas.microsoft.com/office/drawing/2014/main" id="{362DAC85-0D01-A675-47C1-C1F2278B5936}"/>
              </a:ext>
            </a:extLst>
          </p:cNvPr>
          <p:cNvSpPr txBox="1">
            <a:spLocks/>
          </p:cNvSpPr>
          <p:nvPr/>
        </p:nvSpPr>
        <p:spPr>
          <a:xfrm>
            <a:off x="307274" y="333252"/>
            <a:ext cx="6024946" cy="5510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550" b="1" spc="75" dirty="0">
                <a:solidFill>
                  <a:srgbClr val="65B333"/>
                </a:solidFill>
                <a:latin typeface="Stag Semibold" panose="02000503060000020004" pitchFamily="2" charset="77"/>
              </a:rPr>
              <a:t>The Existential Threat of Agentic AI</a:t>
            </a:r>
          </a:p>
        </p:txBody>
      </p:sp>
    </p:spTree>
    <p:extLst>
      <p:ext uri="{BB962C8B-B14F-4D97-AF65-F5344CB8AC3E}">
        <p14:creationId xmlns:p14="http://schemas.microsoft.com/office/powerpoint/2010/main" val="3243399474"/>
      </p:ext>
    </p:extLst>
  </p:cSld>
  <p:clrMapOvr>
    <a:masterClrMapping/>
  </p:clrMapOvr>
</p:sld>
</file>

<file path=ppt/theme/theme1.xml><?xml version="1.0" encoding="utf-8"?>
<a:theme xmlns:a="http://schemas.openxmlformats.org/drawingml/2006/main" name="Title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ontent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ontent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xt Slid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bbf7932a-6298-407e-83ea-827c81f75e7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FA0152F9951744D98BEBC6FC036CDED" ma:contentTypeVersion="1" ma:contentTypeDescription="Create a new document." ma:contentTypeScope="" ma:versionID="2e1385019afc25ba0ab02d73fd89bebb">
  <xsd:schema xmlns:xsd="http://www.w3.org/2001/XMLSchema" xmlns:xs="http://www.w3.org/2001/XMLSchema" xmlns:p="http://schemas.microsoft.com/office/2006/metadata/properties" xmlns:ns2="bbf7932a-6298-407e-83ea-827c81f75e76" targetNamespace="http://schemas.microsoft.com/office/2006/metadata/properties" ma:root="true" ma:fieldsID="5eea82863a9934f4be5b3ea780f9037e" ns2:_="">
    <xsd:import namespace="bbf7932a-6298-407e-83ea-827c81f75e76"/>
    <xsd:element name="properties">
      <xsd:complexType>
        <xsd:sequence>
          <xsd:element name="documentManagement">
            <xsd:complexType>
              <xsd:all>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f7932a-6298-407e-83ea-827c81f75e76" elementFormDefault="qualified">
    <xsd:import namespace="http://schemas.microsoft.com/office/2006/documentManagement/types"/>
    <xsd:import namespace="http://schemas.microsoft.com/office/infopath/2007/PartnerControls"/>
    <xsd:element name="Category" ma:index="8" nillable="true" ma:displayName="Category" ma:format="Dropdown" ma:internalName="Category">
      <xsd:simpleType>
        <xsd:union memberTypes="dms:Text">
          <xsd:simpleType>
            <xsd:restriction base="dms:Choice">
              <xsd:enumeration value="Sauder Logos"/>
              <xsd:enumeration value="RHL Wordmarks"/>
              <xsd:enumeration value="Powerpoint Templates"/>
              <xsd:enumeration value="Name Tags &amp; Tents"/>
              <xsd:enumeration value="Thumbnails"/>
              <xsd:enumeration value="Letterheads"/>
              <xsd:enumeration value="Social Media"/>
              <xsd:enumeration value="Stationery"/>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23CDAD-80DB-442F-9C17-A728FCC4D67E}">
  <ds:schemaRefs>
    <ds:schemaRef ds:uri="http://schemas.microsoft.com/office/2006/documentManagement/types"/>
    <ds:schemaRef ds:uri="http://www.w3.org/XML/1998/namespace"/>
    <ds:schemaRef ds:uri="http://schemas.microsoft.com/office/2006/metadata/properties"/>
    <ds:schemaRef ds:uri="http://purl.org/dc/elements/1.1/"/>
    <ds:schemaRef ds:uri="bbf7932a-6298-407e-83ea-827c81f75e76"/>
    <ds:schemaRef ds:uri="http://purl.org/dc/dcmitype/"/>
    <ds:schemaRef ds:uri="http://purl.org/dc/term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F3661174-D92F-4D4F-8E2B-CD26189A73B5}">
  <ds:schemaRefs>
    <ds:schemaRef ds:uri="http://schemas.microsoft.com/sharepoint/v3/contenttype/forms"/>
  </ds:schemaRefs>
</ds:datastoreItem>
</file>

<file path=customXml/itemProps3.xml><?xml version="1.0" encoding="utf-8"?>
<ds:datastoreItem xmlns:ds="http://schemas.openxmlformats.org/officeDocument/2006/customXml" ds:itemID="{4DA91882-CA5D-44DA-8EF7-AB51D5BD9A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f7932a-6298-407e-83ea-827c81f75e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6164</TotalTime>
  <Words>575</Words>
  <Application>Microsoft Office PowerPoint</Application>
  <PresentationFormat>On-screen Show (4:3)</PresentationFormat>
  <Paragraphs>48</Paragraphs>
  <Slides>14</Slides>
  <Notes>0</Notes>
  <HiddenSlides>1</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14</vt:i4>
      </vt:variant>
    </vt:vector>
  </HeadingPairs>
  <TitlesOfParts>
    <vt:vector size="26" baseType="lpstr">
      <vt:lpstr>Aptos</vt:lpstr>
      <vt:lpstr>Arial</vt:lpstr>
      <vt:lpstr>Arial Black</vt:lpstr>
      <vt:lpstr>Calibri</vt:lpstr>
      <vt:lpstr>Calibri Light</vt:lpstr>
      <vt:lpstr>Stag Semibold</vt:lpstr>
      <vt:lpstr>Whitney Book</vt:lpstr>
      <vt:lpstr>Title Slide</vt:lpstr>
      <vt:lpstr>1_Content Slide</vt:lpstr>
      <vt:lpstr>2_Content Slide</vt:lpstr>
      <vt:lpstr>Office Theme</vt:lpstr>
      <vt:lpstr>Text Slide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Quon, Tiffany</dc:creator>
  <cp:lastModifiedBy>David Hardisty</cp:lastModifiedBy>
  <cp:revision>472</cp:revision>
  <cp:lastPrinted>2021-12-13T22:25:07Z</cp:lastPrinted>
  <dcterms:created xsi:type="dcterms:W3CDTF">2016-07-12T18:36:34Z</dcterms:created>
  <dcterms:modified xsi:type="dcterms:W3CDTF">2026-05-10T02:28:14Z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0x0101009FA0152F9951744D98BEBC6FC036CDED</vt:lpwstr>
  </property>
</Properties>
</file>